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Default Extension="mp3" ContentType="audio/mp3"/>
  <Default Extension="mp4" ContentType="video/mp4"/>
  <Override PartName="/ppt/slides/slide2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76" r:id="rId27"/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1" showNarration="1" useTimings="1">
    <p:present/>
    <p:sldAll/>
    <p:penClr>
      <a:prstClr val="red"/>
    </p:penClr>
    <p:extLs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387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/>
          <p:cNvSpPr>
            <a:spLocks noGrp="1"/>
          </p:cNvSpPr>
          <p:nvPr>
            <p:ph type="hdr" sz="quarter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Date Placeholder"/>
          <p:cNvSpPr>
            <a:spLocks noGrp="1"/>
          </p:cNvSpPr>
          <p:nvPr>
            <p:ph type="dt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Slide Image Placeholder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Notes Placeholder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4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/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7350"/>
            <a:ext cx="7930836" cy="3820649"/>
          </a:xfrm>
          <a:prstGeom prst="rect">
            <a:avLst/>
          </a:prstGeom>
        </p:spPr>
      </p:pic>
      <p:sp>
        <p:nvSpPr>
          <p:cNvPr id="9801" name="副标题 9800">
            <a:extLst>
              <a:ext uri="{FF2B5EF4-FFF2-40B4-BE49-F238E27FC236}">
                <a16:creationId xmlns:a16="http://schemas.microsoft.com/office/drawing/2014/main" id="{6B511C32-70D9-4BEB-A99B-AFE234747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925" y="3079043"/>
            <a:ext cx="10850563" cy="475132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/>
          </a:p>
        </p:txBody>
      </p:sp>
      <p:sp>
        <p:nvSpPr>
          <p:cNvPr id="9802" name="标题 9801">
            <a:extLst>
              <a:ext uri="{FF2B5EF4-FFF2-40B4-BE49-F238E27FC236}">
                <a16:creationId xmlns:a16="http://schemas.microsoft.com/office/drawing/2014/main" id="{36C8CF0E-253F-441A-A5DF-4120FB33BA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926" y="2321170"/>
            <a:ext cx="10850562" cy="749082"/>
          </a:xfrm>
        </p:spPr>
        <p:txBody>
          <a:bodyPr anchor="ctr">
            <a:normAutofit/>
          </a:bodyPr>
          <a:lstStyle>
            <a:lvl1pPr algn="r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5" y="0"/>
            <a:ext cx="11473992" cy="2693989"/>
          </a:xfrm>
          <a:prstGeom prst="rect">
            <a:avLst/>
          </a:prstGeom>
        </p:spPr>
      </p:pic>
      <p:sp>
        <p:nvSpPr>
          <p:cNvPr id="20" name="标题 19">
            <a:extLst>
              <a:ext uri="{FF2B5EF4-FFF2-40B4-BE49-F238E27FC236}">
                <a16:creationId xmlns:a16="http://schemas.microsoft.com/office/drawing/2014/main" id="{719F5422-5128-4354-B493-FFFB8A3886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4" y="2927838"/>
            <a:ext cx="10850564" cy="50116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buNone/>
              <a:defRPr sz="2400" b="1">
                <a:solidFill>
                  <a:schemeClr val="tx1"/>
                </a:solidFill>
              </a:defRPr>
            </a:lvl1pPr>
          </a:lstStyle>
          <a:p>
            <a:r>
              <a:t>单击此处添加幻灯片章节标题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233D092C-7775-462B-AE31-8372E759A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924" y="3472000"/>
            <a:ext cx="10850564" cy="1082874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buNone/>
            </a:pPr>
            <a:r>
              <a:t>单击此处编辑母版文本样式</a:t>
            </a:r>
          </a:p>
        </p:txBody>
      </p:sp>
      <p:sp>
        <p:nvSpPr>
          <p:cNvPr id="3" name="直接连接符 2">
            <a:extLst>
              <a:ext uri="{FF2B5EF4-FFF2-40B4-BE49-F238E27FC236}">
                <a16:creationId xmlns:a16="http://schemas.microsoft.com/office/drawing/2014/main" id="{F8A8BBC4-D037-4B1F-93C5-196C4432E57E}"/>
              </a:ext>
            </a:extLst>
          </p:cNvPr>
          <p:cNvSpPr>
            <a:spLocks noGrp="1"/>
          </p:cNvSpPr>
          <p:nvPr/>
        </p:nvSpPr>
        <p:spPr>
          <a:xfrm>
            <a:off x="669925" y="3471306"/>
            <a:ext cx="108505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38DCA2-1D3A-4EDF-9AAF-1FB1A0498BA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489D9C7-5DC6-4263-87FF-7C99F6FB63C3}" type="datetime1">
              <a:t>2026.7.16</a:t>
            </a:fld>
            <a:endParaRPr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4D2DD8-B31A-4BB1-BC14-C5FD468C21A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OfficePLUS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0C2678-7395-4838-87C9-FD498316C33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DD3DB80-B894-403A-B48E-6FDC1A72010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39239-BE94-4249-A2A2-26F3BB16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E8C39E-6E2D-4514-9D76-E1A06633E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t>单击此处编辑母版文本样式</a:t>
            </a:r>
          </a:p>
          <a:p>
            <a:pPr>
              <a:buNone/>
            </a:pPr>
            <a:r>
              <a:t>第二级</a:t>
            </a:r>
          </a:p>
          <a:p>
            <a:pPr>
              <a:buNone/>
            </a:pPr>
            <a:r>
              <a:t>第三级</a:t>
            </a:r>
          </a:p>
          <a:p>
            <a:pPr>
              <a:buNone/>
            </a:pPr>
            <a:r>
              <a:t>第四级</a:t>
            </a:r>
          </a:p>
          <a:p>
            <a:pPr>
              <a:buNone/>
            </a:pPr>
            <a:r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1DF729-D559-420B-8D99-F8D71794054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489D9C7-5DC6-4263-87FF-7C99F6FB63C3}" type="datetime1">
              <a:t>2026.7.16</a:t>
            </a:fld>
            <a:endParaRPr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6BB5CC-5826-49A0-9E4E-645E920F9BB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OfficePLUS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2B4094-8A0F-40CF-828E-0EF254EA96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DD3DB80-B894-403A-B48E-6FDC1A72010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8375D1-48E6-43D2-A544-89B9813FB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7D41DB-A4D1-4596-89CF-9CA2A44BCE7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489D9C7-5DC6-4263-87FF-7C99F6FB63C3}" type="datetime1">
              <a:t>2026.7.16</a:t>
            </a:fld>
            <a:endParaRPr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09C3552-5CC8-4540-A832-7573DC5AC47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OfficePLUS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C02B232-399E-4FA6-A7DE-372AE0193B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DD3DB80-B894-403A-B48E-6FDC1A72010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7350"/>
            <a:ext cx="7930836" cy="3820649"/>
          </a:xfrm>
          <a:prstGeom prst="rect">
            <a:avLst/>
          </a:prstGeom>
        </p:spPr>
      </p:pic>
      <p:sp>
        <p:nvSpPr>
          <p:cNvPr id="13" name="标题 12">
            <a:extLst>
              <a:ext uri="{FF2B5EF4-FFF2-40B4-BE49-F238E27FC236}">
                <a16:creationId xmlns:a16="http://schemas.microsoft.com/office/drawing/2014/main" id="{36BF4959-ECEA-4E48-9818-21004213E4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07126" y="2235084"/>
            <a:ext cx="4482645" cy="973538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t>结束语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665BDD60-99F1-4865-BB95-AB282B4D93A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207126" y="3486125"/>
            <a:ext cx="4482645" cy="310871"/>
          </a:xfrm>
        </p:spPr>
        <p:txBody>
          <a:bodyPr vert="horz" lIns="91440" tIns="45720" rIns="91440" bIns="45720" anchor="b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marL="228600" indent="-228600">
              <a:spcAft>
                <a:spcPts val="0"/>
              </a:spcAft>
              <a:buNone/>
            </a:pPr>
            <a:r>
              <a:t>公司或署名</a:t>
            </a:r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7239336B-73FD-44AF-BDEA-3A3405BE2E36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207126" y="3801759"/>
            <a:ext cx="4482645" cy="310871"/>
          </a:xfrm>
        </p:spPr>
        <p:txBody>
          <a:bodyPr vert="horz" lIns="91440" tIns="45720" rIns="91440" bIns="45720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marL="228600" indent="-228600">
              <a:spcAft>
                <a:spcPts val="0"/>
              </a:spcAft>
              <a:buNone/>
            </a:pPr>
            <a:r>
              <a:t>版权信息或网址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3E244D1-7F19-4BA0-BB41-374FD7ABD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anchor="b">
            <a:normAutofit/>
          </a:bodyPr>
          <a:lstStyle/>
          <a:p>
            <a:r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1C83FB-1A9E-4ADC-A853-EA9B13080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>
              <a:buNone/>
            </a:pPr>
            <a:r>
              <a:t>单击此处编辑母版文本样式</a:t>
            </a:r>
          </a:p>
          <a:p>
            <a:pPr>
              <a:buNone/>
            </a:pPr>
            <a:r>
              <a:t>第二级</a:t>
            </a:r>
          </a:p>
          <a:p>
            <a:pPr>
              <a:buNone/>
            </a:pPr>
            <a:r>
              <a:t>第三级</a:t>
            </a:r>
          </a:p>
          <a:p>
            <a:pPr>
              <a:buNone/>
            </a:pPr>
            <a:r>
              <a:t>第四级</a:t>
            </a:r>
          </a:p>
          <a:p>
            <a:pPr>
              <a:buNone/>
            </a:pPr>
            <a:r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C2A54A-E16A-4FB0-AE26-A24D9EA3F937}"/>
              </a:ext>
            </a:extLst>
          </p:cNvPr>
          <p:cNvSpPr>
            <a:spLocks noGrp="1"/>
          </p:cNvSpPr>
          <p:nvPr>
            <p:ph type="dt" idx="2"/>
          </p:nvPr>
        </p:nvSpPr>
        <p:spPr>
          <a:xfrm>
            <a:off x="5401732" y="6515100"/>
            <a:ext cx="1388536" cy="206381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fld id="{6489D9C7-5DC6-4263-87FF-7C99F6FB63C3}" type="datetime1">
              <a:t>2026.7.16</a:t>
            </a:fld>
            <a:endParaRPr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D3F9C9-54BD-47B9-812D-CCFD0131C22D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69924" y="6515100"/>
            <a:ext cx="4140201" cy="206381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t>OfficePLUS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807BA3-827A-498D-9D03-FF539D50DAD9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610599" y="6515100"/>
            <a:ext cx="2909888" cy="206381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buNone/>
              <a:defRPr sz="1000">
                <a:solidFill>
                  <a:schemeClr val="tx1"/>
                </a:solidFill>
              </a:defRPr>
            </a:lvl1pPr>
          </a:lstStyle>
          <a:p>
            <a:fld id="{5DD3DB80-B894-403A-B48E-6FDC1A72010E}" type="slidenum">
              <a:t>‹#›</a:t>
            </a:fld>
            <a:endParaRPr/>
          </a:p>
        </p:txBody>
      </p:sp>
      <p:sp>
        <p:nvSpPr>
          <p:cNvPr id="8" name="直接连接符 7">
            <a:extLst>
              <a:ext uri="{FF2B5EF4-FFF2-40B4-BE49-F238E27FC236}">
                <a16:creationId xmlns:a16="http://schemas.microsoft.com/office/drawing/2014/main" id="{106D4B85-8756-4CBD-88A5-5115B637D83E}"/>
              </a:ext>
            </a:extLst>
          </p:cNvPr>
          <p:cNvSpPr>
            <a:spLocks noGrp="1"/>
          </p:cNvSpPr>
          <p:nvPr/>
        </p:nvSpPr>
        <p:spPr>
          <a:xfrm>
            <a:off x="669924" y="6240463"/>
            <a:ext cx="1085056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D09A797-19BB-4A95-9426-2F316C80A840}"/>
              </a:ext>
            </a:extLst>
          </p:cNvPr>
          <p:cNvSpPr>
            <a:spLocks noGrp="1"/>
          </p:cNvSpPr>
          <p:nvPr/>
        </p:nvSpPr>
        <p:spPr>
          <a:xfrm>
            <a:off x="669923" y="1028700"/>
            <a:ext cx="10850563" cy="72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None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dt="0"/>
  <p:txStyles>
    <p:titleStyle>
      <a:lvl1pPr algn="l">
        <a:lnSpc>
          <a:spcPct val="90000"/>
        </a:lnSpc>
        <a:buNone/>
        <a:defRPr sz="2800" b="1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marL="228600" indent="-228600" algn="l">
        <a:lnSpc>
          <a:spcPct val="90000"/>
        </a:lnSpc>
        <a:spcBef>
          <a:spcPts val="10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1pPr>
      <a:lvl2pPr marL="685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marL="1143000" indent="-228600" algn="l">
        <a:lnSpc>
          <a:spcPct val="90000"/>
        </a:lnSpc>
        <a:spcBef>
          <a:spcPts val="500"/>
        </a:spcBef>
        <a:buChar char="•"/>
        <a:defRPr sz="1600">
          <a:solidFill>
            <a:schemeClr val="tx1"/>
          </a:solidFill>
          <a:latin typeface="+mn-lt"/>
          <a:ea typeface="+mn-lt"/>
          <a:cs typeface="+mn-lt"/>
        </a:defRPr>
      </a:lvl3pPr>
      <a:lvl4pPr marL="1600200" indent="-228600" algn="l">
        <a:lnSpc>
          <a:spcPct val="90000"/>
        </a:lnSpc>
        <a:spcBef>
          <a:spcPts val="500"/>
        </a:spcBef>
        <a:buChar char="•"/>
        <a:defRPr sz="1400">
          <a:solidFill>
            <a:schemeClr val="tx1"/>
          </a:solidFill>
          <a:latin typeface="+mn-lt"/>
          <a:ea typeface="+mn-lt"/>
          <a:cs typeface="+mn-lt"/>
        </a:defRPr>
      </a:lvl4pPr>
      <a:lvl5pPr marL="2057400" indent="-228600" algn="l">
        <a:lnSpc>
          <a:spcPct val="90000"/>
        </a:lnSpc>
        <a:spcBef>
          <a:spcPts val="500"/>
        </a:spcBef>
        <a:buChar char="•"/>
        <a:defRPr sz="1400">
          <a:solidFill>
            <a:schemeClr val="tx1"/>
          </a:solidFill>
          <a:latin typeface="+mn-lt"/>
          <a:ea typeface="+mn-lt"/>
          <a:cs typeface="+mn-lt"/>
        </a:defRPr>
      </a:lvl5pPr>
      <a:lvl6pPr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3" Type="http://schemas.openxmlformats.org/officeDocument/2006/relationships/audio" Target="../media/narration_v2_bright_P01.mp3"/><Relationship Id="rId4" Type="http://schemas.microsoft.com/office/2007/relationships/media" Target="../media/narration_v2_bright_P01.mp3"/><Relationship Id="rId5" Type="http://schemas.openxmlformats.org/officeDocument/2006/relationships/image" Target="../media/narration_transparent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3" Type="http://schemas.openxmlformats.org/officeDocument/2006/relationships/audio" Target="../media/narration_v2_bright_P10.mp3"/><Relationship Id="rId4" Type="http://schemas.microsoft.com/office/2007/relationships/media" Target="../media/narration_v2_bright_P10.mp3"/><Relationship Id="rId5" Type="http://schemas.openxmlformats.org/officeDocument/2006/relationships/image" Target="../media/narration_transparent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3" Type="http://schemas.openxmlformats.org/officeDocument/2006/relationships/audio" Target="../media/narration_v2_bright_P11.mp3"/><Relationship Id="rId4" Type="http://schemas.microsoft.com/office/2007/relationships/media" Target="../media/narration_v2_bright_P11.mp3"/><Relationship Id="rId5" Type="http://schemas.openxmlformats.org/officeDocument/2006/relationships/image" Target="../media/narration_transparent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3" Type="http://schemas.openxmlformats.org/officeDocument/2006/relationships/audio" Target="../media/narration_v2_bright_P12.mp3"/><Relationship Id="rId4" Type="http://schemas.microsoft.com/office/2007/relationships/media" Target="../media/narration_v2_bright_P12.mp3"/><Relationship Id="rId5" Type="http://schemas.openxmlformats.org/officeDocument/2006/relationships/image" Target="../media/narration_transparent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3" Type="http://schemas.openxmlformats.org/officeDocument/2006/relationships/audio" Target="../media/narration_v2_bright_P13.mp3"/><Relationship Id="rId4" Type="http://schemas.microsoft.com/office/2007/relationships/media" Target="../media/narration_v2_bright_P13.mp3"/><Relationship Id="rId5" Type="http://schemas.openxmlformats.org/officeDocument/2006/relationships/image" Target="../media/narration_transparent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3" Type="http://schemas.openxmlformats.org/officeDocument/2006/relationships/audio" Target="../media/narration_v2_bright_P14.mp3"/><Relationship Id="rId4" Type="http://schemas.microsoft.com/office/2007/relationships/media" Target="../media/narration_v2_bright_P14.mp3"/><Relationship Id="rId5" Type="http://schemas.openxmlformats.org/officeDocument/2006/relationships/image" Target="../media/narration_transparent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3" Type="http://schemas.openxmlformats.org/officeDocument/2006/relationships/audio" Target="../media/narration_v2_bright_P15.mp3"/><Relationship Id="rId4" Type="http://schemas.microsoft.com/office/2007/relationships/media" Target="../media/narration_v2_bright_P15.mp3"/><Relationship Id="rId5" Type="http://schemas.openxmlformats.org/officeDocument/2006/relationships/image" Target="../media/narration_transparent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audio" Target="../media/narration_v2_bright_P16.mp3"/><Relationship Id="rId5" Type="http://schemas.microsoft.com/office/2007/relationships/media" Target="../media/narration_v2_bright_P16.mp3"/><Relationship Id="rId6" Type="http://schemas.openxmlformats.org/officeDocument/2006/relationships/image" Target="../media/narration_transparent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Relationship Id="rId5" Type="http://schemas.openxmlformats.org/officeDocument/2006/relationships/audio" Target="../media/narration_v2_bright_P17.mp3"/><Relationship Id="rId6" Type="http://schemas.microsoft.com/office/2007/relationships/media" Target="../media/narration_v2_bright_P17.mp3"/><Relationship Id="rId7" Type="http://schemas.openxmlformats.org/officeDocument/2006/relationships/image" Target="../media/narration_transparent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3" Type="http://schemas.openxmlformats.org/officeDocument/2006/relationships/audio" Target="../media/narration_v2_bright_P18.mp3"/><Relationship Id="rId4" Type="http://schemas.microsoft.com/office/2007/relationships/media" Target="../media/narration_v2_bright_P18.mp3"/><Relationship Id="rId5" Type="http://schemas.openxmlformats.org/officeDocument/2006/relationships/image" Target="../media/narration_transparent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3" Type="http://schemas.openxmlformats.org/officeDocument/2006/relationships/audio" Target="../media/narration_v2_bright_P19.mp3"/><Relationship Id="rId4" Type="http://schemas.microsoft.com/office/2007/relationships/media" Target="../media/narration_v2_bright_P19.mp3"/><Relationship Id="rId5" Type="http://schemas.openxmlformats.org/officeDocument/2006/relationships/image" Target="../media/narration_transparent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3" Type="http://schemas.openxmlformats.org/officeDocument/2006/relationships/audio" Target="../media/narration_v2_bright_P02.mp3"/><Relationship Id="rId4" Type="http://schemas.microsoft.com/office/2007/relationships/media" Target="../media/narration_v2_bright_P02.mp3"/><Relationship Id="rId5" Type="http://schemas.openxmlformats.org/officeDocument/2006/relationships/image" Target="../media/narration_transparent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3" Type="http://schemas.openxmlformats.org/officeDocument/2006/relationships/audio" Target="../media/narration_v2_bright_P20.mp3"/><Relationship Id="rId4" Type="http://schemas.microsoft.com/office/2007/relationships/media" Target="../media/narration_v2_bright_P20.mp3"/><Relationship Id="rId5" Type="http://schemas.openxmlformats.org/officeDocument/2006/relationships/image" Target="../media/narration_transparent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opening_video_v2.mp4"/><Relationship Id="rId3" Type="http://schemas.microsoft.com/office/2007/relationships/media" Target="../media/opening_video_v2.mp4"/><Relationship Id="rId4" Type="http://schemas.openxmlformats.org/officeDocument/2006/relationships/image" Target="../media/opening_video_cover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3" Type="http://schemas.openxmlformats.org/officeDocument/2006/relationships/audio" Target="../media/narration_v2_bright_P03.mp3"/><Relationship Id="rId4" Type="http://schemas.microsoft.com/office/2007/relationships/media" Target="../media/narration_v2_bright_P03.mp3"/><Relationship Id="rId5" Type="http://schemas.openxmlformats.org/officeDocument/2006/relationships/image" Target="../media/narration_transparent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audio" Target="../media/narration_v2_bright_P04.mp3"/><Relationship Id="rId5" Type="http://schemas.microsoft.com/office/2007/relationships/media" Target="../media/narration_v2_bright_P04.mp3"/><Relationship Id="rId6" Type="http://schemas.openxmlformats.org/officeDocument/2006/relationships/image" Target="../media/narration_transparent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3" Type="http://schemas.openxmlformats.org/officeDocument/2006/relationships/audio" Target="../media/narration_v2_bright_P05.mp3"/><Relationship Id="rId4" Type="http://schemas.microsoft.com/office/2007/relationships/media" Target="../media/narration_v2_bright_P05.mp3"/><Relationship Id="rId5" Type="http://schemas.openxmlformats.org/officeDocument/2006/relationships/image" Target="../media/narration_transparent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3" Type="http://schemas.openxmlformats.org/officeDocument/2006/relationships/audio" Target="../media/narration_v2_bright_P06.mp3"/><Relationship Id="rId4" Type="http://schemas.microsoft.com/office/2007/relationships/media" Target="../media/narration_v2_bright_P06.mp3"/><Relationship Id="rId5" Type="http://schemas.openxmlformats.org/officeDocument/2006/relationships/image" Target="../media/narration_transparent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video" Target="../media/p07_mechanism_video_v2.mp4"/><Relationship Id="rId5" Type="http://schemas.microsoft.com/office/2007/relationships/media" Target="../media/p07_mechanism_video_v2.mp4"/><Relationship Id="rId6" Type="http://schemas.openxmlformats.org/officeDocument/2006/relationships/image" Target="../media/p07_mechanism_video_cover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audio" Target="../media/narration_v2_bright_P08.mp3"/><Relationship Id="rId5" Type="http://schemas.microsoft.com/office/2007/relationships/media" Target="../media/narration_v2_bright_P08.mp3"/><Relationship Id="rId6" Type="http://schemas.openxmlformats.org/officeDocument/2006/relationships/image" Target="../media/narration_transparent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audio" Target="../media/narration_v2_bright_P09.mp3"/><Relationship Id="rId5" Type="http://schemas.microsoft.com/office/2007/relationships/media" Target="../media/narration_v2_bright_P09.mp3"/><Relationship Id="rId6" Type="http://schemas.openxmlformats.org/officeDocument/2006/relationships/image" Target="../media/narration_transparent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DC9DDAA-BA3D-4172-AAAF-6BF584343412}"/>
              </a:ext>
            </a:extLst>
          </p:cNvPr>
          <p:cNvSpPr>
            <a:spLocks noGrp="1"/>
          </p:cNvSpPr>
          <p:nvPr/>
        </p:nvSpPr>
        <p:spPr>
          <a:xfrm>
            <a:off x="762000" y="2057400"/>
            <a:ext cx="8572500" cy="8572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51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51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冷却塔声波收水系统</a:t>
            </a:r>
          </a:p>
        </p:txBody>
      </p:sp>
      <p:sp>
        <p:nvSpPr>
          <p:cNvPr id="2" name="直接连接符 1">
            <a:extLst>
              <a:ext uri="{FF2B5EF4-FFF2-40B4-BE49-F238E27FC236}">
                <a16:creationId xmlns:a16="http://schemas.microsoft.com/office/drawing/2014/main" id="{BDF1B1DB-05C1-4260-AE73-F025807F21D6}"/>
              </a:ext>
            </a:extLst>
          </p:cNvPr>
          <p:cNvSpPr>
            <a:spLocks noGrp="1"/>
          </p:cNvSpPr>
          <p:nvPr/>
        </p:nvSpPr>
        <p:spPr>
          <a:xfrm>
            <a:off x="781050" y="3105150"/>
            <a:ext cx="7620000" cy="0"/>
          </a:xfrm>
          <a:prstGeom prst="line">
            <a:avLst/>
          </a:prstGeom>
          <a:noFill/>
          <a:ln w="28575">
            <a:solidFill>
              <a:srgbClr val="63A6FF"/>
            </a:solidFill>
            <a:prstDash val="solid"/>
          </a:ln>
        </p:spPr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6D10738-1424-4E74-B9AD-DC41BDC7984A}"/>
              </a:ext>
            </a:extLst>
          </p:cNvPr>
          <p:cNvSpPr>
            <a:spLocks noGrp="1"/>
          </p:cNvSpPr>
          <p:nvPr/>
        </p:nvSpPr>
        <p:spPr>
          <a:xfrm>
            <a:off x="781050" y="3486150"/>
            <a:ext cx="7239000" cy="3619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800" b="0">
                <a:solidFill>
                  <a:srgbClr val="397ECC"/>
                </a:solidFill>
                <a:latin typeface="DengXian"/>
                <a:ea typeface="DengXian"/>
                <a:cs typeface="DengXian"/>
              </a:defRPr>
            </a:pPr>
            <a:r>
              <a:rPr sz="1800" b="0">
                <a:solidFill>
                  <a:srgbClr val="397ECC"/>
                </a:solidFill>
                <a:latin typeface="DengXian"/>
                <a:ea typeface="DengXian"/>
                <a:cs typeface="DengXian"/>
              </a:rPr>
              <a:t>技术原理｜系统方案｜实测证据｜效益分析</a:t>
            </a:r>
          </a:p>
        </p:txBody>
      </p:sp>
      <p:pic>
        <p:nvPicPr>
          <p:cNvPr id="5" name="P01 Narration V2 Brigh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-914400"/>
            <a:ext cx="1" cy="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1097154"/>
      </p:ext>
    </p:extLst>
  </p:cSld>
  <p:clrMapOvr>
    <a:masterClrMapping/>
  </p:clrMapOvr>
  <p:transition spd="med" advClick="1" advTm="111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直接连接符 21">
            <a:extLst>
              <a:ext uri="{FF2B5EF4-FFF2-40B4-BE49-F238E27FC236}">
                <a16:creationId xmlns:a16="http://schemas.microsoft.com/office/drawing/2014/main" id="{B8DAC55F-82FC-45DB-B7DB-6A869FABFCC0}"/>
              </a:ext>
            </a:extLst>
          </p:cNvPr>
          <p:cNvSpPr>
            <a:spLocks noGrp="1"/>
          </p:cNvSpPr>
          <p:nvPr/>
        </p:nvSpPr>
        <p:spPr>
          <a:xfrm>
            <a:off x="495300" y="685800"/>
            <a:ext cx="112014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03A54C8-E150-4197-B73C-F1BB6A89C237}"/>
              </a:ext>
            </a:extLst>
          </p:cNvPr>
          <p:cNvSpPr>
            <a:spLocks noGrp="1"/>
          </p:cNvSpPr>
          <p:nvPr/>
        </p:nvSpPr>
        <p:spPr>
          <a:xfrm>
            <a:off x="495300" y="819150"/>
            <a:ext cx="11201400" cy="66675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64BA2BF-B19F-4E99-B836-7B65C12B490D}"/>
              </a:ext>
            </a:extLst>
          </p:cNvPr>
          <p:cNvSpPr>
            <a:spLocks noGrp="1"/>
          </p:cNvSpPr>
          <p:nvPr/>
        </p:nvSpPr>
        <p:spPr>
          <a:xfrm>
            <a:off x="495300" y="876300"/>
            <a:ext cx="10668000" cy="4572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 fontScale="83333"/>
          </a:bodyPr>
          <a:lstStyle/>
          <a:p>
            <a:pPr algn="l">
              <a:defRPr sz="36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36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产品与工程特点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3624AC4-1FB1-4618-BEFE-C7119F910878}"/>
              </a:ext>
            </a:extLst>
          </p:cNvPr>
          <p:cNvSpPr>
            <a:spLocks noGrp="1"/>
          </p:cNvSpPr>
          <p:nvPr/>
        </p:nvSpPr>
        <p:spPr>
          <a:xfrm>
            <a:off x="11258550" y="6438900"/>
            <a:ext cx="438150" cy="190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r">
              <a:defRPr sz="975" b="0">
                <a:solidFill>
                  <a:srgbClr val="94A3B8"/>
                </a:solidFill>
                <a:latin typeface="DengXian"/>
                <a:ea typeface="DengXian"/>
                <a:cs typeface="DengXian"/>
              </a:defRPr>
            </a:pPr>
            <a:r>
              <a:rPr sz="975" b="0">
                <a:solidFill>
                  <a:srgbClr val="94A3B8"/>
                </a:solidFill>
                <a:latin typeface="DengXian"/>
                <a:ea typeface="DengXian"/>
                <a:cs typeface="DengXian"/>
              </a:rPr>
              <a:t>10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7678718-DB10-475A-8B98-9011957ACBB3}"/>
              </a:ext>
            </a:extLst>
          </p:cNvPr>
          <p:cNvSpPr>
            <a:spLocks noGrp="1"/>
          </p:cNvSpPr>
          <p:nvPr/>
        </p:nvSpPr>
        <p:spPr>
          <a:xfrm>
            <a:off x="742950" y="1943100"/>
            <a:ext cx="857250" cy="5524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345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345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01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5E2651D-962B-4E13-AE7F-0135DF10BAEB}"/>
              </a:ext>
            </a:extLst>
          </p:cNvPr>
          <p:cNvSpPr>
            <a:spLocks noGrp="1"/>
          </p:cNvSpPr>
          <p:nvPr/>
        </p:nvSpPr>
        <p:spPr>
          <a:xfrm>
            <a:off x="742950" y="2800350"/>
            <a:ext cx="2381250" cy="4381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875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875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物理收水过程</a:t>
            </a:r>
          </a:p>
        </p:txBody>
      </p:sp>
      <p:sp>
        <p:nvSpPr>
          <p:cNvPr id="7" name="直接连接符 6">
            <a:extLst>
              <a:ext uri="{FF2B5EF4-FFF2-40B4-BE49-F238E27FC236}">
                <a16:creationId xmlns:a16="http://schemas.microsoft.com/office/drawing/2014/main" id="{C3998941-C476-4DD1-A955-2BFBECE12AF5}"/>
              </a:ext>
            </a:extLst>
          </p:cNvPr>
          <p:cNvSpPr>
            <a:spLocks noGrp="1"/>
          </p:cNvSpPr>
          <p:nvPr/>
        </p:nvSpPr>
        <p:spPr>
          <a:xfrm>
            <a:off x="742950" y="3333750"/>
            <a:ext cx="2133600" cy="0"/>
          </a:xfrm>
          <a:prstGeom prst="line">
            <a:avLst/>
          </a:prstGeom>
          <a:noFill/>
          <a:ln w="19050">
            <a:solidFill>
              <a:srgbClr val="8EC5FF"/>
            </a:solidFill>
            <a:prstDash val="solid"/>
          </a:ln>
        </p:spPr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40FC117-8B99-4D49-8C13-D18D8164CBAE}"/>
              </a:ext>
            </a:extLst>
          </p:cNvPr>
          <p:cNvSpPr>
            <a:spLocks noGrp="1"/>
          </p:cNvSpPr>
          <p:nvPr/>
        </p:nvSpPr>
        <p:spPr>
          <a:xfrm>
            <a:off x="742950" y="3619500"/>
            <a:ext cx="2266950" cy="12001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425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425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不向循环水系统新增化学药剂。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3F280FA-D59F-486A-8EDC-058CFE3E5AE3}"/>
              </a:ext>
            </a:extLst>
          </p:cNvPr>
          <p:cNvSpPr>
            <a:spLocks noGrp="1"/>
          </p:cNvSpPr>
          <p:nvPr/>
        </p:nvSpPr>
        <p:spPr>
          <a:xfrm>
            <a:off x="3524250" y="1943100"/>
            <a:ext cx="857250" cy="5524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345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345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02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AF4CB4C-DEC5-4D66-A8CF-BDBB2FBB7D82}"/>
              </a:ext>
            </a:extLst>
          </p:cNvPr>
          <p:cNvSpPr>
            <a:spLocks noGrp="1"/>
          </p:cNvSpPr>
          <p:nvPr/>
        </p:nvSpPr>
        <p:spPr>
          <a:xfrm>
            <a:off x="3524250" y="2800350"/>
            <a:ext cx="2381250" cy="4381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875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875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结构简洁耐用</a:t>
            </a:r>
          </a:p>
        </p:txBody>
      </p:sp>
      <p:sp>
        <p:nvSpPr>
          <p:cNvPr id="11" name="直接连接符 10">
            <a:extLst>
              <a:ext uri="{FF2B5EF4-FFF2-40B4-BE49-F238E27FC236}">
                <a16:creationId xmlns:a16="http://schemas.microsoft.com/office/drawing/2014/main" id="{B4F2D6AA-272D-4339-BC6F-389EB109DE76}"/>
              </a:ext>
            </a:extLst>
          </p:cNvPr>
          <p:cNvSpPr>
            <a:spLocks noGrp="1"/>
          </p:cNvSpPr>
          <p:nvPr/>
        </p:nvSpPr>
        <p:spPr>
          <a:xfrm>
            <a:off x="3524250" y="3333750"/>
            <a:ext cx="2133600" cy="0"/>
          </a:xfrm>
          <a:prstGeom prst="line">
            <a:avLst/>
          </a:prstGeom>
          <a:noFill/>
          <a:ln w="19050">
            <a:solidFill>
              <a:srgbClr val="8EC5FF"/>
            </a:solidFill>
            <a:prstDash val="solid"/>
          </a:ln>
        </p:spPr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8D3F53B-3CA9-41CE-B1D6-58E392110DD7}"/>
              </a:ext>
            </a:extLst>
          </p:cNvPr>
          <p:cNvSpPr>
            <a:spLocks noGrp="1"/>
          </p:cNvSpPr>
          <p:nvPr/>
        </p:nvSpPr>
        <p:spPr>
          <a:xfrm>
            <a:off x="3524250" y="3619500"/>
            <a:ext cx="2266950" cy="12001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425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425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耐腐蚀主体、无复杂高速旋转机构，具备长期稳定运行基础。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5E52311-FA94-4D51-ABC0-E8D5C1BED918}"/>
              </a:ext>
            </a:extLst>
          </p:cNvPr>
          <p:cNvSpPr>
            <a:spLocks noGrp="1"/>
          </p:cNvSpPr>
          <p:nvPr/>
        </p:nvSpPr>
        <p:spPr>
          <a:xfrm>
            <a:off x="6305550" y="1943100"/>
            <a:ext cx="857250" cy="5524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345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345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03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3F750E4-0824-4F47-977A-CE37ABDA556C}"/>
              </a:ext>
            </a:extLst>
          </p:cNvPr>
          <p:cNvSpPr>
            <a:spLocks noGrp="1"/>
          </p:cNvSpPr>
          <p:nvPr/>
        </p:nvSpPr>
        <p:spPr>
          <a:xfrm>
            <a:off x="6305550" y="2800350"/>
            <a:ext cx="2381250" cy="4381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875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875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模块化设计</a:t>
            </a:r>
          </a:p>
        </p:txBody>
      </p:sp>
      <p:sp>
        <p:nvSpPr>
          <p:cNvPr id="15" name="直接连接符 14">
            <a:extLst>
              <a:ext uri="{FF2B5EF4-FFF2-40B4-BE49-F238E27FC236}">
                <a16:creationId xmlns:a16="http://schemas.microsoft.com/office/drawing/2014/main" id="{7285D18A-A1BE-41C5-8539-0F050CA3339A}"/>
              </a:ext>
            </a:extLst>
          </p:cNvPr>
          <p:cNvSpPr>
            <a:spLocks noGrp="1"/>
          </p:cNvSpPr>
          <p:nvPr/>
        </p:nvSpPr>
        <p:spPr>
          <a:xfrm>
            <a:off x="6305550" y="3333750"/>
            <a:ext cx="2133600" cy="0"/>
          </a:xfrm>
          <a:prstGeom prst="line">
            <a:avLst/>
          </a:prstGeom>
          <a:noFill/>
          <a:ln w="19050">
            <a:solidFill>
              <a:srgbClr val="8EC5FF"/>
            </a:solidFill>
            <a:prstDash val="solid"/>
          </a:ln>
        </p:spPr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2A54264-4489-45AE-914C-4F981173399C}"/>
              </a:ext>
            </a:extLst>
          </p:cNvPr>
          <p:cNvSpPr>
            <a:spLocks noGrp="1"/>
          </p:cNvSpPr>
          <p:nvPr/>
        </p:nvSpPr>
        <p:spPr>
          <a:xfrm>
            <a:off x="6305550" y="3619500"/>
            <a:ext cx="2266950" cy="12001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425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425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便于分区安装、检修、维护和后续扩展。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4DA3B4F-F619-4F28-B4FD-4ADEC5518FF5}"/>
              </a:ext>
            </a:extLst>
          </p:cNvPr>
          <p:cNvSpPr>
            <a:spLocks noGrp="1"/>
          </p:cNvSpPr>
          <p:nvPr/>
        </p:nvSpPr>
        <p:spPr>
          <a:xfrm>
            <a:off x="9086850" y="1943100"/>
            <a:ext cx="857250" cy="5524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345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345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04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75F9C92-53B7-4636-A349-215C037A0ED0}"/>
              </a:ext>
            </a:extLst>
          </p:cNvPr>
          <p:cNvSpPr>
            <a:spLocks noGrp="1"/>
          </p:cNvSpPr>
          <p:nvPr/>
        </p:nvSpPr>
        <p:spPr>
          <a:xfrm>
            <a:off x="9086850" y="2800350"/>
            <a:ext cx="2381250" cy="4381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875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875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项目化适配</a:t>
            </a:r>
          </a:p>
        </p:txBody>
      </p:sp>
      <p:sp>
        <p:nvSpPr>
          <p:cNvPr id="19" name="直接连接符 18">
            <a:extLst>
              <a:ext uri="{FF2B5EF4-FFF2-40B4-BE49-F238E27FC236}">
                <a16:creationId xmlns:a16="http://schemas.microsoft.com/office/drawing/2014/main" id="{5AD700EC-5685-47A5-9226-4F0F5F7B4309}"/>
              </a:ext>
            </a:extLst>
          </p:cNvPr>
          <p:cNvSpPr>
            <a:spLocks noGrp="1"/>
          </p:cNvSpPr>
          <p:nvPr/>
        </p:nvSpPr>
        <p:spPr>
          <a:xfrm>
            <a:off x="9086850" y="3333750"/>
            <a:ext cx="2133600" cy="0"/>
          </a:xfrm>
          <a:prstGeom prst="line">
            <a:avLst/>
          </a:prstGeom>
          <a:noFill/>
          <a:ln w="19050">
            <a:solidFill>
              <a:srgbClr val="8EC5FF"/>
            </a:solidFill>
            <a:prstDash val="solid"/>
          </a:ln>
        </p:spPr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1C52E0A-DCAC-4EEF-AB16-B0F7B4675B63}"/>
              </a:ext>
            </a:extLst>
          </p:cNvPr>
          <p:cNvSpPr>
            <a:spLocks noGrp="1"/>
          </p:cNvSpPr>
          <p:nvPr/>
        </p:nvSpPr>
        <p:spPr>
          <a:xfrm>
            <a:off x="9086850" y="3619500"/>
            <a:ext cx="2266950" cy="12001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425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425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根据塔型、运行工况、气源条件和测试边界进行设计。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647E208-9B58-4913-93CF-20D8A9018661}"/>
              </a:ext>
            </a:extLst>
          </p:cNvPr>
          <p:cNvSpPr>
            <a:spLocks noGrp="1"/>
          </p:cNvSpPr>
          <p:nvPr/>
        </p:nvSpPr>
        <p:spPr>
          <a:xfrm>
            <a:off x="742950" y="5505450"/>
            <a:ext cx="10382250" cy="3619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350" b="0">
                <a:solidFill>
                  <a:srgbClr val="397ECC"/>
                </a:solidFill>
                <a:latin typeface="DengXian"/>
                <a:ea typeface="DengXian"/>
                <a:cs typeface="DengXian"/>
              </a:defRPr>
            </a:pPr>
            <a:r>
              <a:rPr sz="1350" b="0">
                <a:solidFill>
                  <a:srgbClr val="397ECC"/>
                </a:solidFill>
                <a:latin typeface="DengXian"/>
                <a:ea typeface="DengXian"/>
                <a:cs typeface="DengXian"/>
              </a:rPr>
              <a:t>运行维护重点覆盖气路、阀组、密封、电控和连接部件。</a:t>
            </a:r>
          </a:p>
        </p:txBody>
      </p:sp>
      <p:pic>
        <p:nvPicPr>
          <p:cNvPr id="23" name="P10 Narration V2 Brigh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-914400"/>
            <a:ext cx="1" cy="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2558445"/>
      </p:ext>
    </p:extLst>
  </p:cSld>
  <p:clrMapOvr>
    <a:masterClrMapping/>
  </p:clrMapOvr>
  <p:transition spd="med" advClick="1" advTm="154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直接连接符 21">
            <a:extLst>
              <a:ext uri="{FF2B5EF4-FFF2-40B4-BE49-F238E27FC236}">
                <a16:creationId xmlns:a16="http://schemas.microsoft.com/office/drawing/2014/main" id="{E7675132-14EC-4896-BA0C-116B21F763A0}"/>
              </a:ext>
            </a:extLst>
          </p:cNvPr>
          <p:cNvSpPr>
            <a:spLocks noGrp="1"/>
          </p:cNvSpPr>
          <p:nvPr/>
        </p:nvSpPr>
        <p:spPr>
          <a:xfrm>
            <a:off x="495300" y="685800"/>
            <a:ext cx="112014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49FA7DC-903A-4119-959F-D4B618487FE4}"/>
              </a:ext>
            </a:extLst>
          </p:cNvPr>
          <p:cNvSpPr>
            <a:spLocks noGrp="1"/>
          </p:cNvSpPr>
          <p:nvPr/>
        </p:nvSpPr>
        <p:spPr>
          <a:xfrm>
            <a:off x="495300" y="819150"/>
            <a:ext cx="11201400" cy="66675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0DB960A-5E88-474D-B79F-24C3A859B034}"/>
              </a:ext>
            </a:extLst>
          </p:cNvPr>
          <p:cNvSpPr>
            <a:spLocks noGrp="1"/>
          </p:cNvSpPr>
          <p:nvPr/>
        </p:nvSpPr>
        <p:spPr>
          <a:xfrm>
            <a:off x="495300" y="876300"/>
            <a:ext cx="10668000" cy="4572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 fontScale="83333"/>
          </a:bodyPr>
          <a:lstStyle/>
          <a:p>
            <a:pPr algn="l">
              <a:defRPr sz="36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36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运行控制与安全边界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DD54F20-E396-483A-81AF-36D5E72E30D0}"/>
              </a:ext>
            </a:extLst>
          </p:cNvPr>
          <p:cNvSpPr>
            <a:spLocks noGrp="1"/>
          </p:cNvSpPr>
          <p:nvPr/>
        </p:nvSpPr>
        <p:spPr>
          <a:xfrm>
            <a:off x="11258550" y="6438900"/>
            <a:ext cx="438150" cy="190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r">
              <a:defRPr sz="975" b="0">
                <a:solidFill>
                  <a:srgbClr val="94A3B8"/>
                </a:solidFill>
                <a:latin typeface="DengXian"/>
                <a:ea typeface="DengXian"/>
                <a:cs typeface="DengXian"/>
              </a:defRPr>
            </a:pPr>
            <a:r>
              <a:rPr sz="975" b="0">
                <a:solidFill>
                  <a:srgbClr val="94A3B8"/>
                </a:solidFill>
                <a:latin typeface="DengXian"/>
                <a:ea typeface="DengXian"/>
                <a:cs typeface="DengXian"/>
              </a:rPr>
              <a:t>11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03F3053-BDFF-438A-86F2-804D2B9DFC75}"/>
              </a:ext>
            </a:extLst>
          </p:cNvPr>
          <p:cNvSpPr>
            <a:spLocks noGrp="1"/>
          </p:cNvSpPr>
          <p:nvPr/>
        </p:nvSpPr>
        <p:spPr>
          <a:xfrm>
            <a:off x="762000" y="1752600"/>
            <a:ext cx="47625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125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1125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01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BF0399B-ED07-4550-9544-6633578E4E10}"/>
              </a:ext>
            </a:extLst>
          </p:cNvPr>
          <p:cNvSpPr>
            <a:spLocks noGrp="1"/>
          </p:cNvSpPr>
          <p:nvPr/>
        </p:nvSpPr>
        <p:spPr>
          <a:xfrm>
            <a:off x="1352550" y="1733550"/>
            <a:ext cx="2762250" cy="3429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9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9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气源与压力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FC87019-FD0A-4A81-9B45-0118727A8918}"/>
              </a:ext>
            </a:extLst>
          </p:cNvPr>
          <p:cNvSpPr>
            <a:spLocks noGrp="1"/>
          </p:cNvSpPr>
          <p:nvPr/>
        </p:nvSpPr>
        <p:spPr>
          <a:xfrm>
            <a:off x="1352550" y="2209800"/>
            <a:ext cx="4095750" cy="6858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500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500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确认供气能力、压力稳定性与故障联锁</a:t>
            </a:r>
          </a:p>
        </p:txBody>
      </p:sp>
      <p:sp>
        <p:nvSpPr>
          <p:cNvPr id="8" name="直接连接符 7">
            <a:extLst>
              <a:ext uri="{FF2B5EF4-FFF2-40B4-BE49-F238E27FC236}">
                <a16:creationId xmlns:a16="http://schemas.microsoft.com/office/drawing/2014/main" id="{105225AC-444F-4861-8EB0-6CA4070DF6C0}"/>
              </a:ext>
            </a:extLst>
          </p:cNvPr>
          <p:cNvSpPr>
            <a:spLocks noGrp="1"/>
          </p:cNvSpPr>
          <p:nvPr/>
        </p:nvSpPr>
        <p:spPr>
          <a:xfrm>
            <a:off x="762000" y="3086100"/>
            <a:ext cx="47625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FDF1FE5-62DC-4008-9394-DDDCB04AA353}"/>
              </a:ext>
            </a:extLst>
          </p:cNvPr>
          <p:cNvSpPr>
            <a:spLocks noGrp="1"/>
          </p:cNvSpPr>
          <p:nvPr/>
        </p:nvSpPr>
        <p:spPr>
          <a:xfrm>
            <a:off x="6267450" y="1752600"/>
            <a:ext cx="47625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125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1125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02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719A202-880F-4B15-8671-762F9965835A}"/>
              </a:ext>
            </a:extLst>
          </p:cNvPr>
          <p:cNvSpPr>
            <a:spLocks noGrp="1"/>
          </p:cNvSpPr>
          <p:nvPr/>
        </p:nvSpPr>
        <p:spPr>
          <a:xfrm>
            <a:off x="6858000" y="1733550"/>
            <a:ext cx="2762250" cy="3429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9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9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噪声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91596C3-9F39-44CE-9BA0-2A2F81C8EBE0}"/>
              </a:ext>
            </a:extLst>
          </p:cNvPr>
          <p:cNvSpPr>
            <a:spLocks noGrp="1"/>
          </p:cNvSpPr>
          <p:nvPr/>
        </p:nvSpPr>
        <p:spPr>
          <a:xfrm>
            <a:off x="6858000" y="2209800"/>
            <a:ext cx="4095750" cy="6858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500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500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按厂界、作业区域及设备侧要求专项检查</a:t>
            </a:r>
          </a:p>
        </p:txBody>
      </p:sp>
      <p:sp>
        <p:nvSpPr>
          <p:cNvPr id="12" name="直接连接符 11">
            <a:extLst>
              <a:ext uri="{FF2B5EF4-FFF2-40B4-BE49-F238E27FC236}">
                <a16:creationId xmlns:a16="http://schemas.microsoft.com/office/drawing/2014/main" id="{FC30C5CC-9BCE-4B3F-A5DC-1E437981E9D9}"/>
              </a:ext>
            </a:extLst>
          </p:cNvPr>
          <p:cNvSpPr>
            <a:spLocks noGrp="1"/>
          </p:cNvSpPr>
          <p:nvPr/>
        </p:nvSpPr>
        <p:spPr>
          <a:xfrm>
            <a:off x="6267450" y="3086100"/>
            <a:ext cx="47625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6F1307D-CE7A-497F-A063-26016BAA8539}"/>
              </a:ext>
            </a:extLst>
          </p:cNvPr>
          <p:cNvSpPr>
            <a:spLocks noGrp="1"/>
          </p:cNvSpPr>
          <p:nvPr/>
        </p:nvSpPr>
        <p:spPr>
          <a:xfrm>
            <a:off x="762000" y="3676650"/>
            <a:ext cx="47625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125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1125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03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C078B22-9A87-45B0-98AC-EC7626F020F7}"/>
              </a:ext>
            </a:extLst>
          </p:cNvPr>
          <p:cNvSpPr>
            <a:spLocks noGrp="1"/>
          </p:cNvSpPr>
          <p:nvPr/>
        </p:nvSpPr>
        <p:spPr>
          <a:xfrm>
            <a:off x="1352550" y="3657600"/>
            <a:ext cx="2762250" cy="3429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9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9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振动与共振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1769BDC-8F8E-436C-9A73-7B2DD15C1C27}"/>
              </a:ext>
            </a:extLst>
          </p:cNvPr>
          <p:cNvSpPr>
            <a:spLocks noGrp="1"/>
          </p:cNvSpPr>
          <p:nvPr/>
        </p:nvSpPr>
        <p:spPr>
          <a:xfrm>
            <a:off x="1352550" y="4133850"/>
            <a:ext cx="4095750" cy="6858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500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500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作为设计、调试和验收的专项检查项目</a:t>
            </a:r>
          </a:p>
        </p:txBody>
      </p:sp>
      <p:sp>
        <p:nvSpPr>
          <p:cNvPr id="16" name="直接连接符 15">
            <a:extLst>
              <a:ext uri="{FF2B5EF4-FFF2-40B4-BE49-F238E27FC236}">
                <a16:creationId xmlns:a16="http://schemas.microsoft.com/office/drawing/2014/main" id="{81D12461-F96D-4798-86B5-77C0B18F00E6}"/>
              </a:ext>
            </a:extLst>
          </p:cNvPr>
          <p:cNvSpPr>
            <a:spLocks noGrp="1"/>
          </p:cNvSpPr>
          <p:nvPr/>
        </p:nvSpPr>
        <p:spPr>
          <a:xfrm>
            <a:off x="762000" y="5010150"/>
            <a:ext cx="47625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6893802-2E58-4B4F-97F5-9BFD5DA67AF0}"/>
              </a:ext>
            </a:extLst>
          </p:cNvPr>
          <p:cNvSpPr>
            <a:spLocks noGrp="1"/>
          </p:cNvSpPr>
          <p:nvPr/>
        </p:nvSpPr>
        <p:spPr>
          <a:xfrm>
            <a:off x="6267450" y="3676650"/>
            <a:ext cx="47625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125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1125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04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DBDD002-F9FF-40BF-A678-A494050906A7}"/>
              </a:ext>
            </a:extLst>
          </p:cNvPr>
          <p:cNvSpPr>
            <a:spLocks noGrp="1"/>
          </p:cNvSpPr>
          <p:nvPr/>
        </p:nvSpPr>
        <p:spPr>
          <a:xfrm>
            <a:off x="6858000" y="3657600"/>
            <a:ext cx="2762250" cy="3429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9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9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冷却性能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56B618A-42F0-4EF3-A2DE-85144F128583}"/>
              </a:ext>
            </a:extLst>
          </p:cNvPr>
          <p:cNvSpPr>
            <a:spLocks noGrp="1"/>
          </p:cNvSpPr>
          <p:nvPr/>
        </p:nvSpPr>
        <p:spPr>
          <a:xfrm>
            <a:off x="6858000" y="4133850"/>
            <a:ext cx="4095750" cy="6858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500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500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跟踪循环水温、背压等指标，按双方边界评价</a:t>
            </a:r>
          </a:p>
        </p:txBody>
      </p:sp>
      <p:sp>
        <p:nvSpPr>
          <p:cNvPr id="20" name="直接连接符 19">
            <a:extLst>
              <a:ext uri="{FF2B5EF4-FFF2-40B4-BE49-F238E27FC236}">
                <a16:creationId xmlns:a16="http://schemas.microsoft.com/office/drawing/2014/main" id="{1445AAF9-1433-4C91-AD17-EABFDB89BCDC}"/>
              </a:ext>
            </a:extLst>
          </p:cNvPr>
          <p:cNvSpPr>
            <a:spLocks noGrp="1"/>
          </p:cNvSpPr>
          <p:nvPr/>
        </p:nvSpPr>
        <p:spPr>
          <a:xfrm>
            <a:off x="6267450" y="5010150"/>
            <a:ext cx="47625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AAA3885-3936-4379-A23E-45E7E7F81F17}"/>
              </a:ext>
            </a:extLst>
          </p:cNvPr>
          <p:cNvSpPr>
            <a:spLocks noGrp="1"/>
          </p:cNvSpPr>
          <p:nvPr/>
        </p:nvSpPr>
        <p:spPr>
          <a:xfrm>
            <a:off x="762000" y="5753100"/>
            <a:ext cx="10287000" cy="323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650" b="1">
                <a:solidFill>
                  <a:srgbClr val="397ECC"/>
                </a:solidFill>
                <a:latin typeface="DengXian"/>
                <a:ea typeface="DengXian"/>
                <a:cs typeface="DengXian"/>
              </a:defRPr>
            </a:pPr>
            <a:r>
              <a:rPr sz="1650" b="1">
                <a:solidFill>
                  <a:srgbClr val="397ECC"/>
                </a:solidFill>
                <a:latin typeface="DengXian"/>
                <a:ea typeface="DengXian"/>
                <a:cs typeface="DengXian"/>
              </a:rPr>
              <a:t>噪声、振动、气源和冷却性能等指标纳入设计、调试与验收全过程。</a:t>
            </a:r>
          </a:p>
        </p:txBody>
      </p:sp>
      <p:pic>
        <p:nvPicPr>
          <p:cNvPr id="23" name="P11 Narration V2 Brigh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-914400"/>
            <a:ext cx="1" cy="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017353"/>
      </p:ext>
    </p:extLst>
  </p:cSld>
  <p:clrMapOvr>
    <a:masterClrMapping/>
  </p:clrMapOvr>
  <p:transition spd="med" advClick="1" advTm="152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直接连接符 16">
            <a:extLst>
              <a:ext uri="{FF2B5EF4-FFF2-40B4-BE49-F238E27FC236}">
                <a16:creationId xmlns:a16="http://schemas.microsoft.com/office/drawing/2014/main" id="{AB68AE9C-8CED-41E4-9FDD-4566899A35A9}"/>
              </a:ext>
            </a:extLst>
          </p:cNvPr>
          <p:cNvSpPr>
            <a:spLocks noGrp="1"/>
          </p:cNvSpPr>
          <p:nvPr/>
        </p:nvSpPr>
        <p:spPr>
          <a:xfrm>
            <a:off x="495300" y="685800"/>
            <a:ext cx="112014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2FEE754-D9A3-482C-BC91-6887A9D89DC9}"/>
              </a:ext>
            </a:extLst>
          </p:cNvPr>
          <p:cNvSpPr>
            <a:spLocks noGrp="1"/>
          </p:cNvSpPr>
          <p:nvPr/>
        </p:nvSpPr>
        <p:spPr>
          <a:xfrm>
            <a:off x="495300" y="819150"/>
            <a:ext cx="11201400" cy="66675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8A1009E-8746-4E36-A8B3-15B909503DBD}"/>
              </a:ext>
            </a:extLst>
          </p:cNvPr>
          <p:cNvSpPr>
            <a:spLocks noGrp="1"/>
          </p:cNvSpPr>
          <p:nvPr/>
        </p:nvSpPr>
        <p:spPr>
          <a:xfrm>
            <a:off x="495300" y="876300"/>
            <a:ext cx="10668000" cy="4572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 fontScale="83333"/>
          </a:bodyPr>
          <a:lstStyle/>
          <a:p>
            <a:pPr algn="l">
              <a:defRPr sz="36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36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项目收益构成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386DB47-B37E-4C9B-B8EA-8E18E9BE6E0B}"/>
              </a:ext>
            </a:extLst>
          </p:cNvPr>
          <p:cNvSpPr>
            <a:spLocks noGrp="1"/>
          </p:cNvSpPr>
          <p:nvPr/>
        </p:nvSpPr>
        <p:spPr>
          <a:xfrm>
            <a:off x="11258550" y="6438900"/>
            <a:ext cx="438150" cy="190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r">
              <a:defRPr sz="975" b="0">
                <a:solidFill>
                  <a:srgbClr val="94A3B8"/>
                </a:solidFill>
                <a:latin typeface="DengXian"/>
                <a:ea typeface="DengXian"/>
                <a:cs typeface="DengXian"/>
              </a:defRPr>
            </a:pPr>
            <a:r>
              <a:rPr sz="975" b="0">
                <a:solidFill>
                  <a:srgbClr val="94A3B8"/>
                </a:solidFill>
                <a:latin typeface="DengXian"/>
                <a:ea typeface="DengXian"/>
                <a:cs typeface="DengXian"/>
              </a:rPr>
              <a:t>12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044AACB-C5AD-4135-8F01-CE3ECE5DD501}"/>
              </a:ext>
            </a:extLst>
          </p:cNvPr>
          <p:cNvSpPr>
            <a:spLocks noGrp="1"/>
          </p:cNvSpPr>
          <p:nvPr/>
        </p:nvSpPr>
        <p:spPr>
          <a:xfrm>
            <a:off x="800100" y="1581150"/>
            <a:ext cx="2000250" cy="3429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875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1875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确定性收益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ADD5569-1991-4EA8-8BAE-5B086C7B92FD}"/>
              </a:ext>
            </a:extLst>
          </p:cNvPr>
          <p:cNvSpPr>
            <a:spLocks noGrp="1"/>
          </p:cNvSpPr>
          <p:nvPr/>
        </p:nvSpPr>
        <p:spPr>
          <a:xfrm>
            <a:off x="2990850" y="1600200"/>
            <a:ext cx="7715250" cy="4572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650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650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直接回收水量 × 经确认的综合水成本</a:t>
            </a:r>
          </a:p>
        </p:txBody>
      </p:sp>
      <p:sp>
        <p:nvSpPr>
          <p:cNvPr id="7" name="直接连接符 6">
            <a:extLst>
              <a:ext uri="{FF2B5EF4-FFF2-40B4-BE49-F238E27FC236}">
                <a16:creationId xmlns:a16="http://schemas.microsoft.com/office/drawing/2014/main" id="{04E83E70-1BC1-4F17-B94D-3E0F282562C5}"/>
              </a:ext>
            </a:extLst>
          </p:cNvPr>
          <p:cNvSpPr>
            <a:spLocks noGrp="1"/>
          </p:cNvSpPr>
          <p:nvPr/>
        </p:nvSpPr>
        <p:spPr>
          <a:xfrm>
            <a:off x="800100" y="2209800"/>
            <a:ext cx="99060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852F726-2338-42E6-B267-4C412DCA8F26}"/>
              </a:ext>
            </a:extLst>
          </p:cNvPr>
          <p:cNvSpPr>
            <a:spLocks noGrp="1"/>
          </p:cNvSpPr>
          <p:nvPr/>
        </p:nvSpPr>
        <p:spPr>
          <a:xfrm>
            <a:off x="800100" y="2647950"/>
            <a:ext cx="2000250" cy="3429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875" b="1">
                <a:solidFill>
                  <a:srgbClr val="D99432"/>
                </a:solidFill>
                <a:latin typeface="DengXian"/>
                <a:ea typeface="DengXian"/>
                <a:cs typeface="DengXian"/>
              </a:defRPr>
            </a:pPr>
            <a:r>
              <a:rPr sz="1875" b="1">
                <a:solidFill>
                  <a:srgbClr val="D99432"/>
                </a:solidFill>
                <a:latin typeface="DengXian"/>
                <a:ea typeface="DengXian"/>
                <a:cs typeface="DengXian"/>
              </a:rPr>
              <a:t>联动收益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B893E-77BE-4598-8111-F7ED50BC6271}"/>
              </a:ext>
            </a:extLst>
          </p:cNvPr>
          <p:cNvSpPr>
            <a:spLocks noGrp="1"/>
          </p:cNvSpPr>
          <p:nvPr/>
        </p:nvSpPr>
        <p:spPr>
          <a:xfrm>
            <a:off x="2990850" y="2667000"/>
            <a:ext cx="7715250" cy="4572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650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650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排污、废水处理、药剂等按客户实际运行条件核算</a:t>
            </a:r>
          </a:p>
        </p:txBody>
      </p:sp>
      <p:sp>
        <p:nvSpPr>
          <p:cNvPr id="10" name="直接连接符 9">
            <a:extLst>
              <a:ext uri="{FF2B5EF4-FFF2-40B4-BE49-F238E27FC236}">
                <a16:creationId xmlns:a16="http://schemas.microsoft.com/office/drawing/2014/main" id="{1060E861-7A1A-4A2F-91A8-5ED5E7CF98C6}"/>
              </a:ext>
            </a:extLst>
          </p:cNvPr>
          <p:cNvSpPr>
            <a:spLocks noGrp="1"/>
          </p:cNvSpPr>
          <p:nvPr/>
        </p:nvSpPr>
        <p:spPr>
          <a:xfrm>
            <a:off x="800100" y="3276600"/>
            <a:ext cx="99060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C6F88CA-F51B-437B-B0B4-CBA5C1BBFAA5}"/>
              </a:ext>
            </a:extLst>
          </p:cNvPr>
          <p:cNvSpPr>
            <a:spLocks noGrp="1"/>
          </p:cNvSpPr>
          <p:nvPr/>
        </p:nvSpPr>
        <p:spPr>
          <a:xfrm>
            <a:off x="800100" y="3714750"/>
            <a:ext cx="2000250" cy="3429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875" b="1">
                <a:solidFill>
                  <a:srgbClr val="C55B67"/>
                </a:solidFill>
                <a:latin typeface="DengXian"/>
                <a:ea typeface="DengXian"/>
                <a:cs typeface="DengXian"/>
              </a:defRPr>
            </a:pPr>
            <a:r>
              <a:rPr sz="1875" b="1">
                <a:solidFill>
                  <a:srgbClr val="C55B67"/>
                </a:solidFill>
                <a:latin typeface="DengXian"/>
                <a:ea typeface="DengXian"/>
                <a:cs typeface="DengXian"/>
              </a:rPr>
              <a:t>运行费用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EA7AAE7-A1F1-4C02-B814-C8408140B2BE}"/>
              </a:ext>
            </a:extLst>
          </p:cNvPr>
          <p:cNvSpPr>
            <a:spLocks noGrp="1"/>
          </p:cNvSpPr>
          <p:nvPr/>
        </p:nvSpPr>
        <p:spPr>
          <a:xfrm>
            <a:off x="2990850" y="3733800"/>
            <a:ext cx="7715250" cy="4572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650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650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压缩空气、电控、维护和备件</a:t>
            </a:r>
          </a:p>
        </p:txBody>
      </p:sp>
      <p:sp>
        <p:nvSpPr>
          <p:cNvPr id="13" name="直接连接符 12">
            <a:extLst>
              <a:ext uri="{FF2B5EF4-FFF2-40B4-BE49-F238E27FC236}">
                <a16:creationId xmlns:a16="http://schemas.microsoft.com/office/drawing/2014/main" id="{7E8DA945-06F6-401F-AFD1-8647EB0429C4}"/>
              </a:ext>
            </a:extLst>
          </p:cNvPr>
          <p:cNvSpPr>
            <a:spLocks noGrp="1"/>
          </p:cNvSpPr>
          <p:nvPr/>
        </p:nvSpPr>
        <p:spPr>
          <a:xfrm>
            <a:off x="800100" y="4343400"/>
            <a:ext cx="99060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E3ABDFDA-6AF8-4884-B962-8436873AE14F}"/>
              </a:ext>
            </a:extLst>
          </p:cNvPr>
          <p:cNvSpPr>
            <a:spLocks noGrp="1"/>
          </p:cNvSpPr>
          <p:nvPr/>
        </p:nvSpPr>
        <p:spPr>
          <a:xfrm>
            <a:off x="2038350" y="4857750"/>
            <a:ext cx="8115300" cy="666750"/>
          </a:xfrm>
          <a:prstGeom prst="roundRect">
            <a:avLst>
              <a:gd name="adj" fmla="val 11429"/>
            </a:avLst>
          </a:prstGeom>
          <a:solidFill>
            <a:srgbClr val="EEF6FF"/>
          </a:solidFill>
          <a:ln w="9525">
            <a:solidFill>
              <a:srgbClr val="8EC5FF"/>
            </a:solidFill>
            <a:prstDash val="solid"/>
          </a:ln>
        </p:spPr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C735C62-A572-4040-B7DC-AA42D080D5EB}"/>
              </a:ext>
            </a:extLst>
          </p:cNvPr>
          <p:cNvSpPr>
            <a:spLocks noGrp="1"/>
          </p:cNvSpPr>
          <p:nvPr/>
        </p:nvSpPr>
        <p:spPr>
          <a:xfrm>
            <a:off x="2247900" y="5048250"/>
            <a:ext cx="7696200" cy="323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800" b="1">
                <a:solidFill>
                  <a:srgbClr val="397ECC"/>
                </a:solidFill>
                <a:latin typeface="DengXian"/>
                <a:ea typeface="DengXian"/>
                <a:cs typeface="DengXian"/>
              </a:defRPr>
            </a:pPr>
            <a:r>
              <a:rPr sz="1800" b="1">
                <a:solidFill>
                  <a:srgbClr val="397ECC"/>
                </a:solidFill>
                <a:latin typeface="DengXian"/>
                <a:ea typeface="DengXian"/>
                <a:cs typeface="DengXian"/>
              </a:rPr>
              <a:t>年净收益 ＝ 确定性收益 ＋ 联动收益 － 系统运行费用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39E6FE5-85DB-4617-9A10-B0052FED5884}"/>
              </a:ext>
            </a:extLst>
          </p:cNvPr>
          <p:cNvSpPr>
            <a:spLocks noGrp="1"/>
          </p:cNvSpPr>
          <p:nvPr/>
        </p:nvSpPr>
        <p:spPr>
          <a:xfrm>
            <a:off x="800100" y="5791200"/>
            <a:ext cx="9906000" cy="4191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200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00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综合水成本可根据客户实际情况，由取水成本、水资源税、预处理、药剂、泵送及废水处理等项目组成。</a:t>
            </a:r>
          </a:p>
        </p:txBody>
      </p:sp>
      <p:pic>
        <p:nvPicPr>
          <p:cNvPr id="18" name="P12 Narration V2 Brigh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-914400"/>
            <a:ext cx="1" cy="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5137191"/>
      </p:ext>
    </p:extLst>
  </p:cSld>
  <p:clrMapOvr>
    <a:masterClrMapping/>
  </p:clrMapOvr>
  <p:transition spd="med" advClick="1" advTm="182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直接连接符 23">
            <a:extLst>
              <a:ext uri="{FF2B5EF4-FFF2-40B4-BE49-F238E27FC236}">
                <a16:creationId xmlns:a16="http://schemas.microsoft.com/office/drawing/2014/main" id="{4FA5F076-5754-4247-8E0F-EEC039B73453}"/>
              </a:ext>
            </a:extLst>
          </p:cNvPr>
          <p:cNvSpPr>
            <a:spLocks noGrp="1"/>
          </p:cNvSpPr>
          <p:nvPr/>
        </p:nvSpPr>
        <p:spPr>
          <a:xfrm>
            <a:off x="495300" y="685800"/>
            <a:ext cx="112014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750CEFD-8BA5-49B1-831F-1F3346A48F41}"/>
              </a:ext>
            </a:extLst>
          </p:cNvPr>
          <p:cNvSpPr>
            <a:spLocks noGrp="1"/>
          </p:cNvSpPr>
          <p:nvPr/>
        </p:nvSpPr>
        <p:spPr>
          <a:xfrm>
            <a:off x="495300" y="819150"/>
            <a:ext cx="11201400" cy="66675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991A736-6406-47D2-9533-04BEF2F98EE9}"/>
              </a:ext>
            </a:extLst>
          </p:cNvPr>
          <p:cNvSpPr>
            <a:spLocks noGrp="1"/>
          </p:cNvSpPr>
          <p:nvPr/>
        </p:nvSpPr>
        <p:spPr>
          <a:xfrm>
            <a:off x="495300" y="876300"/>
            <a:ext cx="10668000" cy="4572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 fontScale="83333"/>
          </a:bodyPr>
          <a:lstStyle/>
          <a:p>
            <a:pPr algn="l">
              <a:defRPr sz="36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36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收益测算示例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A407550-182B-4F2F-A752-E7E8C8F8C1E0}"/>
              </a:ext>
            </a:extLst>
          </p:cNvPr>
          <p:cNvSpPr>
            <a:spLocks noGrp="1"/>
          </p:cNvSpPr>
          <p:nvPr/>
        </p:nvSpPr>
        <p:spPr>
          <a:xfrm>
            <a:off x="11258550" y="6438900"/>
            <a:ext cx="438150" cy="190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r">
              <a:defRPr sz="975" b="0">
                <a:solidFill>
                  <a:srgbClr val="94A3B8"/>
                </a:solidFill>
                <a:latin typeface="DengXian"/>
                <a:ea typeface="DengXian"/>
                <a:cs typeface="DengXian"/>
              </a:defRPr>
            </a:pPr>
            <a:r>
              <a:rPr sz="975" b="0">
                <a:solidFill>
                  <a:srgbClr val="94A3B8"/>
                </a:solidFill>
                <a:latin typeface="DengXian"/>
                <a:ea typeface="DengXian"/>
                <a:cs typeface="DengXian"/>
              </a:rPr>
              <a:t>13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AB59FF2-BB67-4B36-BBC0-14787E42B9E6}"/>
              </a:ext>
            </a:extLst>
          </p:cNvPr>
          <p:cNvSpPr>
            <a:spLocks noGrp="1"/>
          </p:cNvSpPr>
          <p:nvPr/>
        </p:nvSpPr>
        <p:spPr>
          <a:xfrm>
            <a:off x="419100" y="1771650"/>
            <a:ext cx="2095500" cy="666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 fontScale="88384"/>
          </a:bodyPr>
          <a:lstStyle/>
          <a:p>
            <a:pPr algn="ctr">
              <a:defRPr sz="495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495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500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95BCBE2-3D8B-4046-A178-243801BD139C}"/>
              </a:ext>
            </a:extLst>
          </p:cNvPr>
          <p:cNvSpPr>
            <a:spLocks noGrp="1"/>
          </p:cNvSpPr>
          <p:nvPr/>
        </p:nvSpPr>
        <p:spPr>
          <a:xfrm>
            <a:off x="419100" y="2419350"/>
            <a:ext cx="2095500" cy="2667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275" b="1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75" b="1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万吨/年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FF4F99E-9A51-4984-A404-90A5C8A67EE0}"/>
              </a:ext>
            </a:extLst>
          </p:cNvPr>
          <p:cNvSpPr>
            <a:spLocks noGrp="1"/>
          </p:cNvSpPr>
          <p:nvPr/>
        </p:nvSpPr>
        <p:spPr>
          <a:xfrm>
            <a:off x="419100" y="2743200"/>
            <a:ext cx="2095500" cy="5524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350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350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总补水量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9A08D24-C3BB-485E-ACF3-EE6DBF5CFAA3}"/>
              </a:ext>
            </a:extLst>
          </p:cNvPr>
          <p:cNvSpPr>
            <a:spLocks noGrp="1"/>
          </p:cNvSpPr>
          <p:nvPr/>
        </p:nvSpPr>
        <p:spPr>
          <a:xfrm>
            <a:off x="2724150" y="1771650"/>
            <a:ext cx="2095500" cy="666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 fontScale="88384"/>
          </a:bodyPr>
          <a:lstStyle/>
          <a:p>
            <a:pPr algn="ctr">
              <a:defRPr sz="495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495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85%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2BC2A29-38E9-4823-B804-9A4628C76A14}"/>
              </a:ext>
            </a:extLst>
          </p:cNvPr>
          <p:cNvSpPr>
            <a:spLocks noGrp="1"/>
          </p:cNvSpPr>
          <p:nvPr/>
        </p:nvSpPr>
        <p:spPr>
          <a:xfrm>
            <a:off x="2724150" y="2419350"/>
            <a:ext cx="2095500" cy="2667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275" b="1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75" b="1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经验参考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5A68836-694F-49AB-B91D-B9CD08BEC8F0}"/>
              </a:ext>
            </a:extLst>
          </p:cNvPr>
          <p:cNvSpPr>
            <a:spLocks noGrp="1"/>
          </p:cNvSpPr>
          <p:nvPr/>
        </p:nvSpPr>
        <p:spPr>
          <a:xfrm>
            <a:off x="2724150" y="2743200"/>
            <a:ext cx="2095500" cy="5524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350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350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蒸发水比例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4EC1B7D-F74B-489F-863E-954223BB4B1A}"/>
              </a:ext>
            </a:extLst>
          </p:cNvPr>
          <p:cNvSpPr>
            <a:spLocks noGrp="1"/>
          </p:cNvSpPr>
          <p:nvPr/>
        </p:nvSpPr>
        <p:spPr>
          <a:xfrm>
            <a:off x="5029200" y="1771650"/>
            <a:ext cx="2095500" cy="666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 fontScale="88384"/>
          </a:bodyPr>
          <a:lstStyle/>
          <a:p>
            <a:pPr algn="ctr">
              <a:defRPr sz="495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495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425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C9DF5B2-579E-4255-AEC2-49C6EDC6E86E}"/>
              </a:ext>
            </a:extLst>
          </p:cNvPr>
          <p:cNvSpPr>
            <a:spLocks noGrp="1"/>
          </p:cNvSpPr>
          <p:nvPr/>
        </p:nvSpPr>
        <p:spPr>
          <a:xfrm>
            <a:off x="5029200" y="2419350"/>
            <a:ext cx="2095500" cy="2667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275" b="1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75" b="1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万吨/年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7D0606D-2935-4853-A77B-5CE9F70B25C6}"/>
              </a:ext>
            </a:extLst>
          </p:cNvPr>
          <p:cNvSpPr>
            <a:spLocks noGrp="1"/>
          </p:cNvSpPr>
          <p:nvPr/>
        </p:nvSpPr>
        <p:spPr>
          <a:xfrm>
            <a:off x="5029200" y="2743200"/>
            <a:ext cx="2095500" cy="5524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350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350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年蒸发水量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EB876B4-B9C6-4AEB-A425-6CD1A75A5266}"/>
              </a:ext>
            </a:extLst>
          </p:cNvPr>
          <p:cNvSpPr>
            <a:spLocks noGrp="1"/>
          </p:cNvSpPr>
          <p:nvPr/>
        </p:nvSpPr>
        <p:spPr>
          <a:xfrm>
            <a:off x="7334250" y="1771650"/>
            <a:ext cx="2095500" cy="666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 fontScale="88384"/>
          </a:bodyPr>
          <a:lstStyle/>
          <a:p>
            <a:pPr algn="ctr">
              <a:defRPr sz="495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495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15%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D72A138-118D-4A56-846A-7031BCF0236E}"/>
              </a:ext>
            </a:extLst>
          </p:cNvPr>
          <p:cNvSpPr>
            <a:spLocks noGrp="1"/>
          </p:cNvSpPr>
          <p:nvPr/>
        </p:nvSpPr>
        <p:spPr>
          <a:xfrm>
            <a:off x="7334250" y="2419350"/>
            <a:ext cx="2095500" cy="2667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275" b="1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75" b="1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保证值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04B649E-F9D2-4A22-8A8F-28214B07CC8A}"/>
              </a:ext>
            </a:extLst>
          </p:cNvPr>
          <p:cNvSpPr>
            <a:spLocks noGrp="1"/>
          </p:cNvSpPr>
          <p:nvPr/>
        </p:nvSpPr>
        <p:spPr>
          <a:xfrm>
            <a:off x="7334250" y="2743200"/>
            <a:ext cx="2095500" cy="5524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350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350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蒸发水回收率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1A18CDA-C053-4907-AF05-FADE254E6A28}"/>
              </a:ext>
            </a:extLst>
          </p:cNvPr>
          <p:cNvSpPr>
            <a:spLocks noGrp="1"/>
          </p:cNvSpPr>
          <p:nvPr/>
        </p:nvSpPr>
        <p:spPr>
          <a:xfrm>
            <a:off x="9639300" y="1771650"/>
            <a:ext cx="2095500" cy="666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 fontScale="88384"/>
          </a:bodyPr>
          <a:lstStyle/>
          <a:p>
            <a:pPr algn="ctr">
              <a:defRPr sz="4950" b="1">
                <a:solidFill>
                  <a:srgbClr val="3FA67A"/>
                </a:solidFill>
                <a:latin typeface="DengXian"/>
                <a:ea typeface="DengXian"/>
                <a:cs typeface="DengXian"/>
              </a:defRPr>
            </a:pPr>
            <a:r>
              <a:rPr sz="4950" b="1">
                <a:solidFill>
                  <a:srgbClr val="3FA67A"/>
                </a:solidFill>
                <a:latin typeface="DengXian"/>
                <a:ea typeface="DengXian"/>
                <a:cs typeface="DengXian"/>
              </a:rPr>
              <a:t>63.75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31E4070-2911-4A98-B047-EAC6DF7C7A5C}"/>
              </a:ext>
            </a:extLst>
          </p:cNvPr>
          <p:cNvSpPr>
            <a:spLocks noGrp="1"/>
          </p:cNvSpPr>
          <p:nvPr/>
        </p:nvSpPr>
        <p:spPr>
          <a:xfrm>
            <a:off x="9639300" y="2419350"/>
            <a:ext cx="2095500" cy="2667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275" b="1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75" b="1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万吨/年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8E1130A-1E7B-429A-A1C4-541AB1593768}"/>
              </a:ext>
            </a:extLst>
          </p:cNvPr>
          <p:cNvSpPr>
            <a:spLocks noGrp="1"/>
          </p:cNvSpPr>
          <p:nvPr/>
        </p:nvSpPr>
        <p:spPr>
          <a:xfrm>
            <a:off x="9639300" y="2743200"/>
            <a:ext cx="2095500" cy="5524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350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350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直接回收水量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F4852ED-5F36-4750-ADA5-AF921CA3F9C3}"/>
              </a:ext>
            </a:extLst>
          </p:cNvPr>
          <p:cNvSpPr>
            <a:spLocks noGrp="1"/>
          </p:cNvSpPr>
          <p:nvPr/>
        </p:nvSpPr>
        <p:spPr>
          <a:xfrm>
            <a:off x="1200150" y="4191000"/>
            <a:ext cx="9791700" cy="4572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22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22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500 × 85% ＝ 425　｜　425 × 15% ＝ 63.75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7EC8E335-8012-4639-9ED1-426FBBB780A8}"/>
              </a:ext>
            </a:extLst>
          </p:cNvPr>
          <p:cNvSpPr>
            <a:spLocks noGrp="1"/>
          </p:cNvSpPr>
          <p:nvPr/>
        </p:nvSpPr>
        <p:spPr>
          <a:xfrm>
            <a:off x="3009900" y="4895850"/>
            <a:ext cx="6172200" cy="666750"/>
          </a:xfrm>
          <a:prstGeom prst="roundRect">
            <a:avLst>
              <a:gd name="adj" fmla="val 11429"/>
            </a:avLst>
          </a:prstGeom>
          <a:solidFill>
            <a:srgbClr val="EEF6FF"/>
          </a:solidFill>
          <a:ln w="9525">
            <a:solidFill>
              <a:srgbClr val="8EC5FF"/>
            </a:solidFill>
            <a:prstDash val="solid"/>
          </a:ln>
        </p:spPr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C298167-F65B-42AF-85C1-5A65ABFD5234}"/>
              </a:ext>
            </a:extLst>
          </p:cNvPr>
          <p:cNvSpPr>
            <a:spLocks noGrp="1"/>
          </p:cNvSpPr>
          <p:nvPr/>
        </p:nvSpPr>
        <p:spPr>
          <a:xfrm>
            <a:off x="3200400" y="5086350"/>
            <a:ext cx="5791200" cy="323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875" b="1">
                <a:solidFill>
                  <a:srgbClr val="397ECC"/>
                </a:solidFill>
                <a:latin typeface="DengXian"/>
                <a:ea typeface="DengXian"/>
                <a:cs typeface="DengXian"/>
              </a:defRPr>
            </a:pPr>
            <a:r>
              <a:rPr sz="1875" b="1">
                <a:solidFill>
                  <a:srgbClr val="397ECC"/>
                </a:solidFill>
                <a:latin typeface="DengXian"/>
                <a:ea typeface="DengXian"/>
                <a:cs typeface="DengXian"/>
              </a:rPr>
              <a:t>直接回收水量占原总补水量：12.75%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DE67CD7-335E-40C3-9B2A-888743B8DE29}"/>
              </a:ext>
            </a:extLst>
          </p:cNvPr>
          <p:cNvSpPr>
            <a:spLocks noGrp="1"/>
          </p:cNvSpPr>
          <p:nvPr/>
        </p:nvSpPr>
        <p:spPr>
          <a:xfrm>
            <a:off x="838200" y="5829300"/>
            <a:ext cx="10515600" cy="4000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275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75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排污水减少量结合客户浓缩倍率、排污边界和运行方式，作为联动收益测算。</a:t>
            </a:r>
          </a:p>
        </p:txBody>
      </p:sp>
      <p:pic>
        <p:nvPicPr>
          <p:cNvPr id="25" name="P13 Narration V2 Brigh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-914400"/>
            <a:ext cx="1" cy="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1052015"/>
      </p:ext>
    </p:extLst>
  </p:cSld>
  <p:clrMapOvr>
    <a:masterClrMapping/>
  </p:clrMapOvr>
  <p:transition spd="med" advClick="1" advTm="267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4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直接连接符 39">
            <a:extLst>
              <a:ext uri="{FF2B5EF4-FFF2-40B4-BE49-F238E27FC236}">
                <a16:creationId xmlns:a16="http://schemas.microsoft.com/office/drawing/2014/main" id="{8DC3B378-5E79-459D-9AE3-B5553BAA2F23}"/>
              </a:ext>
            </a:extLst>
          </p:cNvPr>
          <p:cNvSpPr>
            <a:spLocks noGrp="1"/>
          </p:cNvSpPr>
          <p:nvPr/>
        </p:nvSpPr>
        <p:spPr>
          <a:xfrm>
            <a:off x="495300" y="685800"/>
            <a:ext cx="112014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47684D8-6FCB-4062-A736-93A90BB0D693}"/>
              </a:ext>
            </a:extLst>
          </p:cNvPr>
          <p:cNvSpPr>
            <a:spLocks noGrp="1"/>
          </p:cNvSpPr>
          <p:nvPr/>
        </p:nvSpPr>
        <p:spPr>
          <a:xfrm>
            <a:off x="495300" y="819150"/>
            <a:ext cx="11201400" cy="66675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9BBDFCE-023D-4336-99E0-978917868FB2}"/>
              </a:ext>
            </a:extLst>
          </p:cNvPr>
          <p:cNvSpPr>
            <a:spLocks noGrp="1"/>
          </p:cNvSpPr>
          <p:nvPr/>
        </p:nvSpPr>
        <p:spPr>
          <a:xfrm>
            <a:off x="495300" y="876300"/>
            <a:ext cx="10668000" cy="4572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 fontScale="83333"/>
          </a:bodyPr>
          <a:lstStyle/>
          <a:p>
            <a:pPr algn="l">
              <a:defRPr sz="36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36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测试与验收方法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E071036-FD94-4D37-8E03-8ED337162A14}"/>
              </a:ext>
            </a:extLst>
          </p:cNvPr>
          <p:cNvSpPr>
            <a:spLocks noGrp="1"/>
          </p:cNvSpPr>
          <p:nvPr/>
        </p:nvSpPr>
        <p:spPr>
          <a:xfrm>
            <a:off x="11258550" y="6438900"/>
            <a:ext cx="438150" cy="190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r">
              <a:defRPr sz="975" b="0">
                <a:solidFill>
                  <a:srgbClr val="94A3B8"/>
                </a:solidFill>
                <a:latin typeface="DengXian"/>
                <a:ea typeface="DengXian"/>
                <a:cs typeface="DengXian"/>
              </a:defRPr>
            </a:pPr>
            <a:r>
              <a:rPr sz="975" b="0">
                <a:solidFill>
                  <a:srgbClr val="94A3B8"/>
                </a:solidFill>
                <a:latin typeface="DengXian"/>
                <a:ea typeface="DengXian"/>
                <a:cs typeface="DengXian"/>
              </a:rPr>
              <a:t>14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107E872F-77DB-414A-B930-AFE0799EFD4E}"/>
              </a:ext>
            </a:extLst>
          </p:cNvPr>
          <p:cNvSpPr>
            <a:spLocks noGrp="1"/>
          </p:cNvSpPr>
          <p:nvPr/>
        </p:nvSpPr>
        <p:spPr>
          <a:xfrm>
            <a:off x="971550" y="2000250"/>
            <a:ext cx="304800" cy="3048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6" name="直接连接符 5">
            <a:extLst>
              <a:ext uri="{FF2B5EF4-FFF2-40B4-BE49-F238E27FC236}">
                <a16:creationId xmlns:a16="http://schemas.microsoft.com/office/drawing/2014/main" id="{BFC9D8D1-889C-44F6-9F31-6B619D585601}"/>
              </a:ext>
            </a:extLst>
          </p:cNvPr>
          <p:cNvSpPr>
            <a:spLocks noGrp="1"/>
          </p:cNvSpPr>
          <p:nvPr/>
        </p:nvSpPr>
        <p:spPr>
          <a:xfrm>
            <a:off x="1276350" y="2152650"/>
            <a:ext cx="1200150" cy="0"/>
          </a:xfrm>
          <a:prstGeom prst="line">
            <a:avLst/>
          </a:prstGeom>
          <a:noFill/>
          <a:ln w="28575">
            <a:solidFill>
              <a:srgbClr val="8EC5FF"/>
            </a:solidFill>
            <a:prstDash val="solid"/>
          </a:ln>
        </p:spPr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1DEB5BF-0830-4D05-8E39-42FAB00CF292}"/>
              </a:ext>
            </a:extLst>
          </p:cNvPr>
          <p:cNvSpPr>
            <a:spLocks noGrp="1"/>
          </p:cNvSpPr>
          <p:nvPr/>
        </p:nvSpPr>
        <p:spPr>
          <a:xfrm>
            <a:off x="609600" y="2457450"/>
            <a:ext cx="1028700" cy="4381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3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3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边界确认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C96DBF89-6642-48D2-95A9-4A02C39811DB}"/>
              </a:ext>
            </a:extLst>
          </p:cNvPr>
          <p:cNvSpPr>
            <a:spLocks noGrp="1"/>
          </p:cNvSpPr>
          <p:nvPr/>
        </p:nvSpPr>
        <p:spPr>
          <a:xfrm>
            <a:off x="2762250" y="2000250"/>
            <a:ext cx="304800" cy="3048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9" name="直接连接符 8">
            <a:extLst>
              <a:ext uri="{FF2B5EF4-FFF2-40B4-BE49-F238E27FC236}">
                <a16:creationId xmlns:a16="http://schemas.microsoft.com/office/drawing/2014/main" id="{F2ABD768-FF67-4641-B521-C6D6E545663E}"/>
              </a:ext>
            </a:extLst>
          </p:cNvPr>
          <p:cNvSpPr>
            <a:spLocks noGrp="1"/>
          </p:cNvSpPr>
          <p:nvPr/>
        </p:nvSpPr>
        <p:spPr>
          <a:xfrm>
            <a:off x="3067050" y="2152650"/>
            <a:ext cx="1200150" cy="0"/>
          </a:xfrm>
          <a:prstGeom prst="line">
            <a:avLst/>
          </a:prstGeom>
          <a:noFill/>
          <a:ln w="28575">
            <a:solidFill>
              <a:srgbClr val="8EC5FF"/>
            </a:solidFill>
            <a:prstDash val="solid"/>
          </a:ln>
        </p:spPr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7C73644-D804-4A54-A41E-BE63D52C6C33}"/>
              </a:ext>
            </a:extLst>
          </p:cNvPr>
          <p:cNvSpPr>
            <a:spLocks noGrp="1"/>
          </p:cNvSpPr>
          <p:nvPr/>
        </p:nvSpPr>
        <p:spPr>
          <a:xfrm>
            <a:off x="2400300" y="2457450"/>
            <a:ext cx="1028700" cy="4381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3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3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基准期采集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99F51938-06A5-4D1E-B512-C12C05C8257C}"/>
              </a:ext>
            </a:extLst>
          </p:cNvPr>
          <p:cNvSpPr>
            <a:spLocks noGrp="1"/>
          </p:cNvSpPr>
          <p:nvPr/>
        </p:nvSpPr>
        <p:spPr>
          <a:xfrm>
            <a:off x="4552950" y="2000250"/>
            <a:ext cx="304800" cy="3048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12" name="直接连接符 11">
            <a:extLst>
              <a:ext uri="{FF2B5EF4-FFF2-40B4-BE49-F238E27FC236}">
                <a16:creationId xmlns:a16="http://schemas.microsoft.com/office/drawing/2014/main" id="{7E4C9529-988C-459F-B5E2-35CA031CBFBF}"/>
              </a:ext>
            </a:extLst>
          </p:cNvPr>
          <p:cNvSpPr>
            <a:spLocks noGrp="1"/>
          </p:cNvSpPr>
          <p:nvPr/>
        </p:nvSpPr>
        <p:spPr>
          <a:xfrm>
            <a:off x="4857750" y="2152650"/>
            <a:ext cx="1200150" cy="0"/>
          </a:xfrm>
          <a:prstGeom prst="line">
            <a:avLst/>
          </a:prstGeom>
          <a:noFill/>
          <a:ln w="28575">
            <a:solidFill>
              <a:srgbClr val="8EC5FF"/>
            </a:solidFill>
            <a:prstDash val="solid"/>
          </a:ln>
        </p:spPr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0898EB6-4D2C-44E7-A1E0-039BA11442EC}"/>
              </a:ext>
            </a:extLst>
          </p:cNvPr>
          <p:cNvSpPr>
            <a:spLocks noGrp="1"/>
          </p:cNvSpPr>
          <p:nvPr/>
        </p:nvSpPr>
        <p:spPr>
          <a:xfrm>
            <a:off x="4191000" y="2457450"/>
            <a:ext cx="1028700" cy="4381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3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3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运行/停运对比</a:t>
            </a: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3916CF5C-DCE5-4D9C-9066-45D7C2CE36D4}"/>
              </a:ext>
            </a:extLst>
          </p:cNvPr>
          <p:cNvSpPr>
            <a:spLocks noGrp="1"/>
          </p:cNvSpPr>
          <p:nvPr/>
        </p:nvSpPr>
        <p:spPr>
          <a:xfrm>
            <a:off x="6343650" y="2000250"/>
            <a:ext cx="304800" cy="3048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15" name="直接连接符 14">
            <a:extLst>
              <a:ext uri="{FF2B5EF4-FFF2-40B4-BE49-F238E27FC236}">
                <a16:creationId xmlns:a16="http://schemas.microsoft.com/office/drawing/2014/main" id="{B81544DA-858D-4530-A6B8-A227BDACBCCD}"/>
              </a:ext>
            </a:extLst>
          </p:cNvPr>
          <p:cNvSpPr>
            <a:spLocks noGrp="1"/>
          </p:cNvSpPr>
          <p:nvPr/>
        </p:nvSpPr>
        <p:spPr>
          <a:xfrm>
            <a:off x="6648450" y="2152650"/>
            <a:ext cx="1200150" cy="0"/>
          </a:xfrm>
          <a:prstGeom prst="line">
            <a:avLst/>
          </a:prstGeom>
          <a:noFill/>
          <a:ln w="28575">
            <a:solidFill>
              <a:srgbClr val="8EC5FF"/>
            </a:solidFill>
            <a:prstDash val="solid"/>
          </a:ln>
        </p:spPr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BD63A20-7221-44FF-A361-049D8D464FB3}"/>
              </a:ext>
            </a:extLst>
          </p:cNvPr>
          <p:cNvSpPr>
            <a:spLocks noGrp="1"/>
          </p:cNvSpPr>
          <p:nvPr/>
        </p:nvSpPr>
        <p:spPr>
          <a:xfrm>
            <a:off x="5981700" y="2457450"/>
            <a:ext cx="1028700" cy="4381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3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3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同工况归一化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BB32BE2-F828-434A-BF96-897E2742EE31}"/>
              </a:ext>
            </a:extLst>
          </p:cNvPr>
          <p:cNvSpPr>
            <a:spLocks noGrp="1"/>
          </p:cNvSpPr>
          <p:nvPr/>
        </p:nvSpPr>
        <p:spPr>
          <a:xfrm>
            <a:off x="8134350" y="2000250"/>
            <a:ext cx="304800" cy="3048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18" name="直接连接符 17">
            <a:extLst>
              <a:ext uri="{FF2B5EF4-FFF2-40B4-BE49-F238E27FC236}">
                <a16:creationId xmlns:a16="http://schemas.microsoft.com/office/drawing/2014/main" id="{42C71378-9FFC-40D1-8F64-EC92A2EEFAF2}"/>
              </a:ext>
            </a:extLst>
          </p:cNvPr>
          <p:cNvSpPr>
            <a:spLocks noGrp="1"/>
          </p:cNvSpPr>
          <p:nvPr/>
        </p:nvSpPr>
        <p:spPr>
          <a:xfrm>
            <a:off x="8439150" y="2152650"/>
            <a:ext cx="1200150" cy="0"/>
          </a:xfrm>
          <a:prstGeom prst="line">
            <a:avLst/>
          </a:prstGeom>
          <a:noFill/>
          <a:ln w="28575">
            <a:solidFill>
              <a:srgbClr val="8EC5FF"/>
            </a:solidFill>
            <a:prstDash val="solid"/>
          </a:ln>
        </p:spPr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5B104B6-E3F1-4C65-B3BF-3148B1D984AD}"/>
              </a:ext>
            </a:extLst>
          </p:cNvPr>
          <p:cNvSpPr>
            <a:spLocks noGrp="1"/>
          </p:cNvSpPr>
          <p:nvPr/>
        </p:nvSpPr>
        <p:spPr>
          <a:xfrm>
            <a:off x="7772400" y="2457450"/>
            <a:ext cx="1028700" cy="4381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3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3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异常剔除</a:t>
            </a: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8B55D95A-E439-467F-BE48-544F177A8D86}"/>
              </a:ext>
            </a:extLst>
          </p:cNvPr>
          <p:cNvSpPr>
            <a:spLocks noGrp="1"/>
          </p:cNvSpPr>
          <p:nvPr/>
        </p:nvSpPr>
        <p:spPr>
          <a:xfrm>
            <a:off x="9925050" y="2000250"/>
            <a:ext cx="304800" cy="304800"/>
          </a:xfrm>
          <a:prstGeom prst="ellipse">
            <a:avLst/>
          </a:prstGeom>
          <a:solidFill>
            <a:srgbClr val="3FA67A"/>
          </a:solidFill>
          <a:ln w="0">
            <a:solidFill>
              <a:srgbClr val="3FA67A"/>
            </a:solidFill>
            <a:prstDash val="solid"/>
          </a:ln>
        </p:spPr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6351E16-D345-469E-B5D6-60AA2C6B27E4}"/>
              </a:ext>
            </a:extLst>
          </p:cNvPr>
          <p:cNvSpPr>
            <a:spLocks noGrp="1"/>
          </p:cNvSpPr>
          <p:nvPr/>
        </p:nvSpPr>
        <p:spPr>
          <a:xfrm>
            <a:off x="9563100" y="2457450"/>
            <a:ext cx="1028700" cy="4381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3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3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正式结论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3566A46-2995-4D4D-9BC5-9D5453166968}"/>
              </a:ext>
            </a:extLst>
          </p:cNvPr>
          <p:cNvSpPr>
            <a:spLocks noGrp="1"/>
          </p:cNvSpPr>
          <p:nvPr/>
        </p:nvSpPr>
        <p:spPr>
          <a:xfrm>
            <a:off x="742950" y="3295650"/>
            <a:ext cx="24765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125" b="1">
                <a:solidFill>
                  <a:srgbClr val="397ECC"/>
                </a:solidFill>
                <a:latin typeface="DengXian"/>
                <a:ea typeface="DengXian"/>
                <a:cs typeface="DengXian"/>
              </a:defRPr>
            </a:pPr>
            <a:r>
              <a:rPr sz="1125" b="1">
                <a:solidFill>
                  <a:srgbClr val="397ECC"/>
                </a:solidFill>
                <a:latin typeface="DengXian"/>
                <a:ea typeface="DengXian"/>
                <a:cs typeface="DengXian"/>
              </a:rPr>
              <a:t>验收参数与评价基础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9ACB35A-D9D8-4A3A-97C6-58AD8003D0D2}"/>
              </a:ext>
            </a:extLst>
          </p:cNvPr>
          <p:cNvSpPr>
            <a:spLocks noGrp="1"/>
          </p:cNvSpPr>
          <p:nvPr/>
        </p:nvSpPr>
        <p:spPr>
          <a:xfrm>
            <a:off x="781050" y="3714750"/>
            <a:ext cx="285750" cy="2667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575" b="1">
                <a:solidFill>
                  <a:srgbClr val="3FA67A"/>
                </a:solidFill>
                <a:latin typeface="DengXian"/>
                <a:ea typeface="DengXian"/>
                <a:cs typeface="DengXian"/>
              </a:defRPr>
            </a:pPr>
            <a:r>
              <a:rPr sz="1575" b="1">
                <a:solidFill>
                  <a:srgbClr val="3FA67A"/>
                </a:solidFill>
                <a:latin typeface="DengXian"/>
                <a:ea typeface="DengXian"/>
                <a:cs typeface="DengXian"/>
              </a:rPr>
              <a:t>✓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C14FB03-DEE9-4D76-97F7-55BF5DDAEDA6}"/>
              </a:ext>
            </a:extLst>
          </p:cNvPr>
          <p:cNvSpPr>
            <a:spLocks noGrp="1"/>
          </p:cNvSpPr>
          <p:nvPr/>
        </p:nvSpPr>
        <p:spPr>
          <a:xfrm>
            <a:off x="1162050" y="3714750"/>
            <a:ext cx="428625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425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425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收水率计算分母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FB0971A-2B56-42FD-870C-3582A35DBDA5}"/>
              </a:ext>
            </a:extLst>
          </p:cNvPr>
          <p:cNvSpPr>
            <a:spLocks noGrp="1"/>
          </p:cNvSpPr>
          <p:nvPr/>
        </p:nvSpPr>
        <p:spPr>
          <a:xfrm>
            <a:off x="6115050" y="3714750"/>
            <a:ext cx="285750" cy="2667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575" b="1">
                <a:solidFill>
                  <a:srgbClr val="3FA67A"/>
                </a:solidFill>
                <a:latin typeface="DengXian"/>
                <a:ea typeface="DengXian"/>
                <a:cs typeface="DengXian"/>
              </a:defRPr>
            </a:pPr>
            <a:r>
              <a:rPr sz="1575" b="1">
                <a:solidFill>
                  <a:srgbClr val="3FA67A"/>
                </a:solidFill>
                <a:latin typeface="DengXian"/>
                <a:ea typeface="DengXian"/>
                <a:cs typeface="DengXian"/>
              </a:rPr>
              <a:t>✓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F7514D6-44C1-493F-BDFF-E42826A33170}"/>
              </a:ext>
            </a:extLst>
          </p:cNvPr>
          <p:cNvSpPr>
            <a:spLocks noGrp="1"/>
          </p:cNvSpPr>
          <p:nvPr/>
        </p:nvSpPr>
        <p:spPr>
          <a:xfrm>
            <a:off x="6496050" y="3714750"/>
            <a:ext cx="428625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425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425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补水/排污/其他水量边界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2A0EE95-DC1F-414B-ADB9-BEFE4657BA1B}"/>
              </a:ext>
            </a:extLst>
          </p:cNvPr>
          <p:cNvSpPr>
            <a:spLocks noGrp="1"/>
          </p:cNvSpPr>
          <p:nvPr/>
        </p:nvSpPr>
        <p:spPr>
          <a:xfrm>
            <a:off x="781050" y="4248150"/>
            <a:ext cx="285750" cy="2667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575" b="1">
                <a:solidFill>
                  <a:srgbClr val="3FA67A"/>
                </a:solidFill>
                <a:latin typeface="DengXian"/>
                <a:ea typeface="DengXian"/>
                <a:cs typeface="DengXian"/>
              </a:defRPr>
            </a:pPr>
            <a:r>
              <a:rPr sz="1575" b="1">
                <a:solidFill>
                  <a:srgbClr val="3FA67A"/>
                </a:solidFill>
                <a:latin typeface="DengXian"/>
                <a:ea typeface="DengXian"/>
                <a:cs typeface="DengXian"/>
              </a:rPr>
              <a:t>✓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E9D0A65-1E8C-42F7-8706-B5A5CE17348E}"/>
              </a:ext>
            </a:extLst>
          </p:cNvPr>
          <p:cNvSpPr>
            <a:spLocks noGrp="1"/>
          </p:cNvSpPr>
          <p:nvPr/>
        </p:nvSpPr>
        <p:spPr>
          <a:xfrm>
            <a:off x="1162050" y="4248150"/>
            <a:ext cx="428625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425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425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机组负荷或单位发电量归一化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86DD864-DA79-4F58-ABD1-ADA3876044C0}"/>
              </a:ext>
            </a:extLst>
          </p:cNvPr>
          <p:cNvSpPr>
            <a:spLocks noGrp="1"/>
          </p:cNvSpPr>
          <p:nvPr/>
        </p:nvSpPr>
        <p:spPr>
          <a:xfrm>
            <a:off x="6115050" y="4248150"/>
            <a:ext cx="285750" cy="2667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575" b="1">
                <a:solidFill>
                  <a:srgbClr val="3FA67A"/>
                </a:solidFill>
                <a:latin typeface="DengXian"/>
                <a:ea typeface="DengXian"/>
                <a:cs typeface="DengXian"/>
              </a:defRPr>
            </a:pPr>
            <a:r>
              <a:rPr sz="1575" b="1">
                <a:solidFill>
                  <a:srgbClr val="3FA67A"/>
                </a:solidFill>
                <a:latin typeface="DengXian"/>
                <a:ea typeface="DengXian"/>
                <a:cs typeface="DengXian"/>
              </a:rPr>
              <a:t>✓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F6FB1882-41F3-4E29-9906-978F7A4BE6ED}"/>
              </a:ext>
            </a:extLst>
          </p:cNvPr>
          <p:cNvSpPr>
            <a:spLocks noGrp="1"/>
          </p:cNvSpPr>
          <p:nvPr/>
        </p:nvSpPr>
        <p:spPr>
          <a:xfrm>
            <a:off x="6496050" y="4248150"/>
            <a:ext cx="428625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425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425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气象条件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18DAA69-E541-47D5-89C8-46B79ECBA1D2}"/>
              </a:ext>
            </a:extLst>
          </p:cNvPr>
          <p:cNvSpPr>
            <a:spLocks noGrp="1"/>
          </p:cNvSpPr>
          <p:nvPr/>
        </p:nvSpPr>
        <p:spPr>
          <a:xfrm>
            <a:off x="781050" y="4781550"/>
            <a:ext cx="285750" cy="2667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575" b="1">
                <a:solidFill>
                  <a:srgbClr val="3FA67A"/>
                </a:solidFill>
                <a:latin typeface="DengXian"/>
                <a:ea typeface="DengXian"/>
                <a:cs typeface="DengXian"/>
              </a:defRPr>
            </a:pPr>
            <a:r>
              <a:rPr sz="1575" b="1">
                <a:solidFill>
                  <a:srgbClr val="3FA67A"/>
                </a:solidFill>
                <a:latin typeface="DengXian"/>
                <a:ea typeface="DengXian"/>
                <a:cs typeface="DengXian"/>
              </a:rPr>
              <a:t>✓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2E34516C-EC47-46FA-8739-2BC75E3E8DD4}"/>
              </a:ext>
            </a:extLst>
          </p:cNvPr>
          <p:cNvSpPr>
            <a:spLocks noGrp="1"/>
          </p:cNvSpPr>
          <p:nvPr/>
        </p:nvSpPr>
        <p:spPr>
          <a:xfrm>
            <a:off x="1162050" y="4781550"/>
            <a:ext cx="428625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425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425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测试时间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B3173CD7-196B-4EEF-8CED-3C37E4608F81}"/>
              </a:ext>
            </a:extLst>
          </p:cNvPr>
          <p:cNvSpPr>
            <a:spLocks noGrp="1"/>
          </p:cNvSpPr>
          <p:nvPr/>
        </p:nvSpPr>
        <p:spPr>
          <a:xfrm>
            <a:off x="6115050" y="4781550"/>
            <a:ext cx="285750" cy="2667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575" b="1">
                <a:solidFill>
                  <a:srgbClr val="3FA67A"/>
                </a:solidFill>
                <a:latin typeface="DengXian"/>
                <a:ea typeface="DengXian"/>
                <a:cs typeface="DengXian"/>
              </a:defRPr>
            </a:pPr>
            <a:r>
              <a:rPr sz="1575" b="1">
                <a:solidFill>
                  <a:srgbClr val="3FA67A"/>
                </a:solidFill>
                <a:latin typeface="DengXian"/>
                <a:ea typeface="DengXian"/>
                <a:cs typeface="DengXian"/>
              </a:rPr>
              <a:t>✓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DCF2E1A-B5D6-437B-B939-0D24650081A3}"/>
              </a:ext>
            </a:extLst>
          </p:cNvPr>
          <p:cNvSpPr>
            <a:spLocks noGrp="1"/>
          </p:cNvSpPr>
          <p:nvPr/>
        </p:nvSpPr>
        <p:spPr>
          <a:xfrm>
            <a:off x="6496050" y="4781550"/>
            <a:ext cx="428625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425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425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仪表精度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587F9472-666C-443F-AEF7-D66501ACCA4C}"/>
              </a:ext>
            </a:extLst>
          </p:cNvPr>
          <p:cNvSpPr>
            <a:spLocks noGrp="1"/>
          </p:cNvSpPr>
          <p:nvPr/>
        </p:nvSpPr>
        <p:spPr>
          <a:xfrm>
            <a:off x="781050" y="5314950"/>
            <a:ext cx="285750" cy="2667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575" b="1">
                <a:solidFill>
                  <a:srgbClr val="3FA67A"/>
                </a:solidFill>
                <a:latin typeface="DengXian"/>
                <a:ea typeface="DengXian"/>
                <a:cs typeface="DengXian"/>
              </a:defRPr>
            </a:pPr>
            <a:r>
              <a:rPr sz="1575" b="1">
                <a:solidFill>
                  <a:srgbClr val="3FA67A"/>
                </a:solidFill>
                <a:latin typeface="DengXian"/>
                <a:ea typeface="DengXian"/>
                <a:cs typeface="DengXian"/>
              </a:rPr>
              <a:t>✓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4917D78D-9F93-4B29-A1C8-A7BD73B6845D}"/>
              </a:ext>
            </a:extLst>
          </p:cNvPr>
          <p:cNvSpPr>
            <a:spLocks noGrp="1"/>
          </p:cNvSpPr>
          <p:nvPr/>
        </p:nvSpPr>
        <p:spPr>
          <a:xfrm>
            <a:off x="1162050" y="5314950"/>
            <a:ext cx="428625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425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425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异常工况剔除规则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F1376BF2-C791-4A40-98DC-E592295078A9}"/>
              </a:ext>
            </a:extLst>
          </p:cNvPr>
          <p:cNvSpPr>
            <a:spLocks noGrp="1"/>
          </p:cNvSpPr>
          <p:nvPr/>
        </p:nvSpPr>
        <p:spPr>
          <a:xfrm>
            <a:off x="6115050" y="5314950"/>
            <a:ext cx="285750" cy="2667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575" b="1">
                <a:solidFill>
                  <a:srgbClr val="3FA67A"/>
                </a:solidFill>
                <a:latin typeface="DengXian"/>
                <a:ea typeface="DengXian"/>
                <a:cs typeface="DengXian"/>
              </a:defRPr>
            </a:pPr>
            <a:r>
              <a:rPr sz="1575" b="1">
                <a:solidFill>
                  <a:srgbClr val="3FA67A"/>
                </a:solidFill>
                <a:latin typeface="DengXian"/>
                <a:ea typeface="DengXian"/>
                <a:cs typeface="DengXian"/>
              </a:rPr>
              <a:t>✓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DB0EA965-CD42-48B8-BFAA-293948015876}"/>
              </a:ext>
            </a:extLst>
          </p:cNvPr>
          <p:cNvSpPr>
            <a:spLocks noGrp="1"/>
          </p:cNvSpPr>
          <p:nvPr/>
        </p:nvSpPr>
        <p:spPr>
          <a:xfrm>
            <a:off x="6496050" y="5314950"/>
            <a:ext cx="428625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425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425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第三方或双方验收方式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4C5897F-06F6-4B4C-9549-038BBFD0A09F}"/>
              </a:ext>
            </a:extLst>
          </p:cNvPr>
          <p:cNvSpPr>
            <a:spLocks noGrp="1"/>
          </p:cNvSpPr>
          <p:nvPr/>
        </p:nvSpPr>
        <p:spPr>
          <a:xfrm>
            <a:off x="781050" y="5962650"/>
            <a:ext cx="10382250" cy="3048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275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75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按照约定的数据边界、测试周期和归一化方法评价项目效果。</a:t>
            </a:r>
          </a:p>
        </p:txBody>
      </p:sp>
      <p:pic>
        <p:nvPicPr>
          <p:cNvPr id="41" name="P14 Narration V2 Brigh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-914400"/>
            <a:ext cx="1" cy="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5137191"/>
      </p:ext>
    </p:extLst>
  </p:cSld>
  <p:clrMapOvr>
    <a:masterClrMapping/>
  </p:clrMapOvr>
  <p:transition spd="med" advClick="1" advTm="219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id="7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直接连接符 23">
            <a:extLst>
              <a:ext uri="{FF2B5EF4-FFF2-40B4-BE49-F238E27FC236}">
                <a16:creationId xmlns:a16="http://schemas.microsoft.com/office/drawing/2014/main" id="{8BDBBAAD-E0FE-4B08-9CD8-B6B39294DF87}"/>
              </a:ext>
            </a:extLst>
          </p:cNvPr>
          <p:cNvSpPr>
            <a:spLocks noGrp="1"/>
          </p:cNvSpPr>
          <p:nvPr/>
        </p:nvSpPr>
        <p:spPr>
          <a:xfrm>
            <a:off x="495300" y="685800"/>
            <a:ext cx="112014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9A154BA-D281-4DFF-80FA-8236250C37AB}"/>
              </a:ext>
            </a:extLst>
          </p:cNvPr>
          <p:cNvSpPr>
            <a:spLocks noGrp="1"/>
          </p:cNvSpPr>
          <p:nvPr/>
        </p:nvSpPr>
        <p:spPr>
          <a:xfrm>
            <a:off x="495300" y="819150"/>
            <a:ext cx="11201400" cy="66675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A4D9A0F-9721-4C99-A32E-96363831D9E4}"/>
              </a:ext>
            </a:extLst>
          </p:cNvPr>
          <p:cNvSpPr>
            <a:spLocks noGrp="1"/>
          </p:cNvSpPr>
          <p:nvPr/>
        </p:nvSpPr>
        <p:spPr>
          <a:xfrm>
            <a:off x="495300" y="876300"/>
            <a:ext cx="10668000" cy="4572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 fontScale="83333"/>
          </a:bodyPr>
          <a:lstStyle/>
          <a:p>
            <a:pPr algn="l">
              <a:defRPr sz="36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36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三个案例总体对比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964AA8D-D77A-42D8-B16E-E646280794FB}"/>
              </a:ext>
            </a:extLst>
          </p:cNvPr>
          <p:cNvSpPr>
            <a:spLocks noGrp="1"/>
          </p:cNvSpPr>
          <p:nvPr/>
        </p:nvSpPr>
        <p:spPr>
          <a:xfrm>
            <a:off x="11258550" y="6438900"/>
            <a:ext cx="438150" cy="190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r">
              <a:defRPr sz="975" b="0">
                <a:solidFill>
                  <a:srgbClr val="94A3B8"/>
                </a:solidFill>
                <a:latin typeface="DengXian"/>
                <a:ea typeface="DengXian"/>
                <a:cs typeface="DengXian"/>
              </a:defRPr>
            </a:pPr>
            <a:r>
              <a:rPr sz="975" b="0">
                <a:solidFill>
                  <a:srgbClr val="94A3B8"/>
                </a:solidFill>
                <a:latin typeface="DengXian"/>
                <a:ea typeface="DengXian"/>
                <a:cs typeface="DengXian"/>
              </a:rPr>
              <a:t>15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DF61125-F26A-4F08-9B7A-048D1103C479}"/>
              </a:ext>
            </a:extLst>
          </p:cNvPr>
          <p:cNvSpPr>
            <a:spLocks noGrp="1"/>
          </p:cNvSpPr>
          <p:nvPr/>
        </p:nvSpPr>
        <p:spPr>
          <a:xfrm>
            <a:off x="704850" y="1695450"/>
            <a:ext cx="3048000" cy="4000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22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22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衡丰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B00A776-D5A3-4D6B-8392-C373F02D945F}"/>
              </a:ext>
            </a:extLst>
          </p:cNvPr>
          <p:cNvSpPr>
            <a:spLocks noGrp="1"/>
          </p:cNvSpPr>
          <p:nvPr/>
        </p:nvSpPr>
        <p:spPr>
          <a:xfrm>
            <a:off x="704850" y="2305050"/>
            <a:ext cx="3048000" cy="6858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435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435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18.11%</a:t>
            </a:r>
          </a:p>
        </p:txBody>
      </p:sp>
      <p:sp>
        <p:nvSpPr>
          <p:cNvPr id="7" name="直接连接符 6">
            <a:extLst>
              <a:ext uri="{FF2B5EF4-FFF2-40B4-BE49-F238E27FC236}">
                <a16:creationId xmlns:a16="http://schemas.microsoft.com/office/drawing/2014/main" id="{7CF91B83-CA7E-446C-B85A-6E50194B5D41}"/>
              </a:ext>
            </a:extLst>
          </p:cNvPr>
          <p:cNvSpPr>
            <a:spLocks noGrp="1"/>
          </p:cNvSpPr>
          <p:nvPr/>
        </p:nvSpPr>
        <p:spPr>
          <a:xfrm>
            <a:off x="704850" y="3143250"/>
            <a:ext cx="2952750" cy="0"/>
          </a:xfrm>
          <a:prstGeom prst="line">
            <a:avLst/>
          </a:prstGeom>
          <a:noFill/>
          <a:ln w="19050">
            <a:solidFill>
              <a:srgbClr val="8EC5FF"/>
            </a:solidFill>
            <a:prstDash val="solid"/>
          </a:ln>
        </p:spPr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B9ECFEA-BC08-47D0-BED5-0EC0B5298B4F}"/>
              </a:ext>
            </a:extLst>
          </p:cNvPr>
          <p:cNvSpPr>
            <a:spLocks noGrp="1"/>
          </p:cNvSpPr>
          <p:nvPr/>
        </p:nvSpPr>
        <p:spPr>
          <a:xfrm>
            <a:off x="704850" y="3371850"/>
            <a:ext cx="304800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350" b="1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350" b="1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生产技术部材料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B67C63D-CB94-44F1-ABDB-342A466F965A}"/>
              </a:ext>
            </a:extLst>
          </p:cNvPr>
          <p:cNvSpPr>
            <a:spLocks noGrp="1"/>
          </p:cNvSpPr>
          <p:nvPr/>
        </p:nvSpPr>
        <p:spPr>
          <a:xfrm>
            <a:off x="704850" y="3829050"/>
            <a:ext cx="304800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350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350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修正/复测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8F9CCB9-157B-43DC-BC72-FA97D77D09DC}"/>
              </a:ext>
            </a:extLst>
          </p:cNvPr>
          <p:cNvSpPr>
            <a:spLocks noGrp="1"/>
          </p:cNvSpPr>
          <p:nvPr/>
        </p:nvSpPr>
        <p:spPr>
          <a:xfrm>
            <a:off x="704850" y="4286250"/>
            <a:ext cx="3048000" cy="6477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275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75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相邻小时18.72%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2485E1C-4FC2-4535-AB20-B9695E2DA565}"/>
              </a:ext>
            </a:extLst>
          </p:cNvPr>
          <p:cNvSpPr>
            <a:spLocks noGrp="1"/>
          </p:cNvSpPr>
          <p:nvPr/>
        </p:nvSpPr>
        <p:spPr>
          <a:xfrm>
            <a:off x="4381500" y="1695450"/>
            <a:ext cx="3048000" cy="4000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22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22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菏泽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2152C69-53AC-4E49-878C-C291890631B3}"/>
              </a:ext>
            </a:extLst>
          </p:cNvPr>
          <p:cNvSpPr>
            <a:spLocks noGrp="1"/>
          </p:cNvSpPr>
          <p:nvPr/>
        </p:nvSpPr>
        <p:spPr>
          <a:xfrm>
            <a:off x="4381500" y="2305050"/>
            <a:ext cx="3048000" cy="6858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435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435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16.70%</a:t>
            </a:r>
          </a:p>
        </p:txBody>
      </p:sp>
      <p:sp>
        <p:nvSpPr>
          <p:cNvPr id="13" name="直接连接符 12">
            <a:extLst>
              <a:ext uri="{FF2B5EF4-FFF2-40B4-BE49-F238E27FC236}">
                <a16:creationId xmlns:a16="http://schemas.microsoft.com/office/drawing/2014/main" id="{904457B9-2C50-40A5-B2A0-954AFACD9E22}"/>
              </a:ext>
            </a:extLst>
          </p:cNvPr>
          <p:cNvSpPr>
            <a:spLocks noGrp="1"/>
          </p:cNvSpPr>
          <p:nvPr/>
        </p:nvSpPr>
        <p:spPr>
          <a:xfrm>
            <a:off x="4381500" y="3143250"/>
            <a:ext cx="2952750" cy="0"/>
          </a:xfrm>
          <a:prstGeom prst="line">
            <a:avLst/>
          </a:prstGeom>
          <a:noFill/>
          <a:ln w="19050">
            <a:solidFill>
              <a:srgbClr val="8EC5FF"/>
            </a:solidFill>
            <a:prstDash val="solid"/>
          </a:ln>
        </p:spPr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1D218F2-8214-4FA3-8965-739964C26844}"/>
              </a:ext>
            </a:extLst>
          </p:cNvPr>
          <p:cNvSpPr>
            <a:spLocks noGrp="1"/>
          </p:cNvSpPr>
          <p:nvPr/>
        </p:nvSpPr>
        <p:spPr>
          <a:xfrm>
            <a:off x="4381500" y="3371850"/>
            <a:ext cx="304800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350" b="1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350" b="1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正式检测报告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B32D51C-D4FE-46F3-AAA5-DBE0919B77C4}"/>
              </a:ext>
            </a:extLst>
          </p:cNvPr>
          <p:cNvSpPr>
            <a:spLocks noGrp="1"/>
          </p:cNvSpPr>
          <p:nvPr/>
        </p:nvSpPr>
        <p:spPr>
          <a:xfrm>
            <a:off x="4381500" y="3829050"/>
            <a:ext cx="304800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350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350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有效测试点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CF7D25B-CD1D-42EF-9094-04A656BFA72A}"/>
              </a:ext>
            </a:extLst>
          </p:cNvPr>
          <p:cNvSpPr>
            <a:spLocks noGrp="1"/>
          </p:cNvSpPr>
          <p:nvPr/>
        </p:nvSpPr>
        <p:spPr>
          <a:xfrm>
            <a:off x="4381500" y="4286250"/>
            <a:ext cx="3048000" cy="6477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275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75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点1 13.40%｜点2 20.00%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B36EA7F-5464-493F-8B15-28240104E1E1}"/>
              </a:ext>
            </a:extLst>
          </p:cNvPr>
          <p:cNvSpPr>
            <a:spLocks noGrp="1"/>
          </p:cNvSpPr>
          <p:nvPr/>
        </p:nvSpPr>
        <p:spPr>
          <a:xfrm>
            <a:off x="8058150" y="1695450"/>
            <a:ext cx="3048000" cy="4000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22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22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沁阳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CB09218-FCFC-4A71-8B39-96A44676449C}"/>
              </a:ext>
            </a:extLst>
          </p:cNvPr>
          <p:cNvSpPr>
            <a:spLocks noGrp="1"/>
          </p:cNvSpPr>
          <p:nvPr/>
        </p:nvSpPr>
        <p:spPr>
          <a:xfrm>
            <a:off x="8058150" y="2305050"/>
            <a:ext cx="3048000" cy="6858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435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435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15.00%</a:t>
            </a:r>
          </a:p>
        </p:txBody>
      </p:sp>
      <p:sp>
        <p:nvSpPr>
          <p:cNvPr id="19" name="直接连接符 18">
            <a:extLst>
              <a:ext uri="{FF2B5EF4-FFF2-40B4-BE49-F238E27FC236}">
                <a16:creationId xmlns:a16="http://schemas.microsoft.com/office/drawing/2014/main" id="{CAD73CBD-0E14-4588-BFA1-22F244B40170}"/>
              </a:ext>
            </a:extLst>
          </p:cNvPr>
          <p:cNvSpPr>
            <a:spLocks noGrp="1"/>
          </p:cNvSpPr>
          <p:nvPr/>
        </p:nvSpPr>
        <p:spPr>
          <a:xfrm>
            <a:off x="8058150" y="3143250"/>
            <a:ext cx="2952750" cy="0"/>
          </a:xfrm>
          <a:prstGeom prst="line">
            <a:avLst/>
          </a:prstGeom>
          <a:noFill/>
          <a:ln w="19050">
            <a:solidFill>
              <a:srgbClr val="8EC5FF"/>
            </a:solidFill>
            <a:prstDash val="solid"/>
          </a:ln>
        </p:spPr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27FDD7C-F60A-408D-8CA6-F54D660F7924}"/>
              </a:ext>
            </a:extLst>
          </p:cNvPr>
          <p:cNvSpPr>
            <a:spLocks noGrp="1"/>
          </p:cNvSpPr>
          <p:nvPr/>
        </p:nvSpPr>
        <p:spPr>
          <a:xfrm>
            <a:off x="8058150" y="3371850"/>
            <a:ext cx="304800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350" b="1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350" b="1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西安热工研究院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06EBF53-C1F8-4292-8538-2A1410FC9745}"/>
              </a:ext>
            </a:extLst>
          </p:cNvPr>
          <p:cNvSpPr>
            <a:spLocks noGrp="1"/>
          </p:cNvSpPr>
          <p:nvPr/>
        </p:nvSpPr>
        <p:spPr>
          <a:xfrm>
            <a:off x="8058150" y="3829050"/>
            <a:ext cx="304800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350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350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单位发电量归一化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4F48237-64C9-423A-9510-92CB1E899669}"/>
              </a:ext>
            </a:extLst>
          </p:cNvPr>
          <p:cNvSpPr>
            <a:spLocks noGrp="1"/>
          </p:cNvSpPr>
          <p:nvPr/>
        </p:nvSpPr>
        <p:spPr>
          <a:xfrm>
            <a:off x="8058150" y="4286250"/>
            <a:ext cx="3048000" cy="6477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275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75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1.363→1.158 m³/(MW·h)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FB93BA8-AAA3-4628-B566-C4751CBBEC15}"/>
              </a:ext>
            </a:extLst>
          </p:cNvPr>
          <p:cNvSpPr>
            <a:spLocks noGrp="1"/>
          </p:cNvSpPr>
          <p:nvPr/>
        </p:nvSpPr>
        <p:spPr>
          <a:xfrm>
            <a:off x="704850" y="5543550"/>
            <a:ext cx="10287000" cy="4191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800" b="1">
                <a:solidFill>
                  <a:srgbClr val="397ECC"/>
                </a:solidFill>
                <a:latin typeface="DengXian"/>
                <a:ea typeface="DengXian"/>
                <a:cs typeface="DengXian"/>
              </a:defRPr>
            </a:pPr>
            <a:r>
              <a:rPr sz="1800" b="1">
                <a:solidFill>
                  <a:srgbClr val="397ECC"/>
                </a:solidFill>
                <a:latin typeface="DengXian"/>
                <a:ea typeface="DengXian"/>
                <a:cs typeface="DengXian"/>
              </a:rPr>
              <a:t>案例测试采用约定边界与归一化方法，蒸发水回收率均不低于15.00%。</a:t>
            </a:r>
          </a:p>
        </p:txBody>
      </p:sp>
      <p:pic>
        <p:nvPicPr>
          <p:cNvPr id="25" name="P15 Narration V2 Brigh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-914400"/>
            <a:ext cx="1" cy="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134908"/>
      </p:ext>
    </p:extLst>
  </p:cSld>
  <p:clrMapOvr>
    <a:masterClrMapping/>
  </p:clrMapOvr>
  <p:transition spd="med" advClick="1" advTm="261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接连接符 4">
            <a:extLst>
              <a:ext uri="{FF2B5EF4-FFF2-40B4-BE49-F238E27FC236}">
                <a16:creationId xmlns:a16="http://schemas.microsoft.com/office/drawing/2014/main" id="{06382010-2283-4D97-8CA9-6EAA6F6994CA}"/>
              </a:ext>
            </a:extLst>
          </p:cNvPr>
          <p:cNvSpPr>
            <a:spLocks noGrp="1"/>
          </p:cNvSpPr>
          <p:nvPr/>
        </p:nvSpPr>
        <p:spPr>
          <a:xfrm>
            <a:off x="495300" y="685800"/>
            <a:ext cx="112014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C2806B2-07B5-4879-A202-A32E0F3576C7}"/>
              </a:ext>
            </a:extLst>
          </p:cNvPr>
          <p:cNvSpPr>
            <a:spLocks noGrp="1"/>
          </p:cNvSpPr>
          <p:nvPr/>
        </p:nvSpPr>
        <p:spPr>
          <a:xfrm>
            <a:off x="495300" y="819150"/>
            <a:ext cx="11201400" cy="66675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9F169DF-2C00-4103-BD63-25842E3A8D07}"/>
              </a:ext>
            </a:extLst>
          </p:cNvPr>
          <p:cNvSpPr>
            <a:spLocks noGrp="1"/>
          </p:cNvSpPr>
          <p:nvPr/>
        </p:nvSpPr>
        <p:spPr>
          <a:xfrm>
            <a:off x="495300" y="876300"/>
            <a:ext cx="10668000" cy="4572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 fontScale="83333"/>
          </a:bodyPr>
          <a:lstStyle/>
          <a:p>
            <a:pPr algn="l">
              <a:defRPr sz="36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36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衡丰项目｜先识别异常，再修正与复测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C3EFB66-04AF-41C3-A1B1-477F7EC04DA2}"/>
              </a:ext>
            </a:extLst>
          </p:cNvPr>
          <p:cNvSpPr>
            <a:spLocks noGrp="1"/>
          </p:cNvSpPr>
          <p:nvPr/>
        </p:nvSpPr>
        <p:spPr>
          <a:xfrm>
            <a:off x="11258550" y="6438900"/>
            <a:ext cx="438150" cy="190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r">
              <a:defRPr sz="975" b="0">
                <a:solidFill>
                  <a:srgbClr val="94A3B8"/>
                </a:solidFill>
                <a:latin typeface="DengXian"/>
                <a:ea typeface="DengXian"/>
                <a:cs typeface="DengXian"/>
              </a:defRPr>
            </a:pPr>
            <a:r>
              <a:rPr sz="975" b="0">
                <a:solidFill>
                  <a:srgbClr val="94A3B8"/>
                </a:solidFill>
                <a:latin typeface="DengXian"/>
                <a:ea typeface="DengXian"/>
                <a:cs typeface="DengXian"/>
              </a:rPr>
              <a:t>16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7405006" y="1562100"/>
            <a:ext cx="3058887" cy="4324350"/>
          </a:xfrm>
          <a:prstGeom prst="roundRect">
            <a:avLst>
              <a:gd name="adj" fmla="val 1762"/>
            </a:avLst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BD299B5-46F6-4A9F-AB93-140474011D20}"/>
              </a:ext>
            </a:extLst>
          </p:cNvPr>
          <p:cNvSpPr>
            <a:spLocks noGrp="1"/>
          </p:cNvSpPr>
          <p:nvPr/>
        </p:nvSpPr>
        <p:spPr>
          <a:xfrm>
            <a:off x="723900" y="1695450"/>
            <a:ext cx="161925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125" b="1">
                <a:solidFill>
                  <a:srgbClr val="94A3B8"/>
                </a:solidFill>
                <a:latin typeface="DengXian"/>
                <a:ea typeface="DengXian"/>
                <a:cs typeface="DengXian"/>
              </a:defRPr>
            </a:pPr>
            <a:r>
              <a:rPr sz="1125" b="1">
                <a:solidFill>
                  <a:srgbClr val="94A3B8"/>
                </a:solidFill>
                <a:latin typeface="DengXian"/>
                <a:ea typeface="DengXian"/>
                <a:cs typeface="DengXian"/>
              </a:rPr>
              <a:t>原始结果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19FB4CB-28AC-470C-948D-0B7012DBA8AC}"/>
              </a:ext>
            </a:extLst>
          </p:cNvPr>
          <p:cNvSpPr>
            <a:spLocks noGrp="1"/>
          </p:cNvSpPr>
          <p:nvPr/>
        </p:nvSpPr>
        <p:spPr>
          <a:xfrm>
            <a:off x="723900" y="2019300"/>
            <a:ext cx="3143250" cy="4762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2850" b="1">
                <a:solidFill>
                  <a:srgbClr val="94A3B8"/>
                </a:solidFill>
                <a:latin typeface="DengXian"/>
                <a:ea typeface="DengXian"/>
                <a:cs typeface="DengXian"/>
              </a:defRPr>
            </a:pPr>
            <a:r>
              <a:rPr sz="2850" b="1">
                <a:solidFill>
                  <a:srgbClr val="94A3B8"/>
                </a:solidFill>
                <a:latin typeface="DengXian"/>
                <a:ea typeface="DengXian"/>
                <a:cs typeface="DengXian"/>
              </a:rPr>
              <a:t>21.44% / 21.39%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7CAE856-F3AF-427B-B91A-3151479379B4}"/>
              </a:ext>
            </a:extLst>
          </p:cNvPr>
          <p:cNvSpPr>
            <a:spLocks noGrp="1"/>
          </p:cNvSpPr>
          <p:nvPr/>
        </p:nvSpPr>
        <p:spPr>
          <a:xfrm>
            <a:off x="723900" y="2514600"/>
            <a:ext cx="5143500" cy="3048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275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75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用于工况偏差识别与修正</a:t>
            </a:r>
          </a:p>
        </p:txBody>
      </p:sp>
      <p:sp>
        <p:nvSpPr>
          <p:cNvPr id="9" name="直接连接符 8">
            <a:extLst>
              <a:ext uri="{FF2B5EF4-FFF2-40B4-BE49-F238E27FC236}">
                <a16:creationId xmlns:a16="http://schemas.microsoft.com/office/drawing/2014/main" id="{0CEDC007-A83B-4CC8-8EA8-DA4CCF871D9E}"/>
              </a:ext>
            </a:extLst>
          </p:cNvPr>
          <p:cNvSpPr>
            <a:spLocks noGrp="1"/>
          </p:cNvSpPr>
          <p:nvPr/>
        </p:nvSpPr>
        <p:spPr>
          <a:xfrm>
            <a:off x="723900" y="2838450"/>
            <a:ext cx="51435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5C5FED3-E43E-4E5D-8B10-0E31518F7CA1}"/>
              </a:ext>
            </a:extLst>
          </p:cNvPr>
          <p:cNvSpPr>
            <a:spLocks noGrp="1"/>
          </p:cNvSpPr>
          <p:nvPr/>
        </p:nvSpPr>
        <p:spPr>
          <a:xfrm>
            <a:off x="723900" y="2933700"/>
            <a:ext cx="161925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125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1125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修正结果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858BEF5-9749-44C5-BB89-4080DBE31296}"/>
              </a:ext>
            </a:extLst>
          </p:cNvPr>
          <p:cNvSpPr>
            <a:spLocks noGrp="1"/>
          </p:cNvSpPr>
          <p:nvPr/>
        </p:nvSpPr>
        <p:spPr>
          <a:xfrm>
            <a:off x="723900" y="3257550"/>
            <a:ext cx="3143250" cy="4762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2850" b="1">
                <a:solidFill>
                  <a:srgbClr val="397ECC"/>
                </a:solidFill>
                <a:latin typeface="DengXian"/>
                <a:ea typeface="DengXian"/>
                <a:cs typeface="DengXian"/>
              </a:defRPr>
            </a:pPr>
            <a:r>
              <a:rPr sz="2850" b="1">
                <a:solidFill>
                  <a:srgbClr val="397ECC"/>
                </a:solidFill>
                <a:latin typeface="DengXian"/>
                <a:ea typeface="DengXian"/>
                <a:cs typeface="DengXian"/>
              </a:rPr>
              <a:t>18.11%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3CB2212-6BD1-4117-9394-17A870504214}"/>
              </a:ext>
            </a:extLst>
          </p:cNvPr>
          <p:cNvSpPr>
            <a:spLocks noGrp="1"/>
          </p:cNvSpPr>
          <p:nvPr/>
        </p:nvSpPr>
        <p:spPr>
          <a:xfrm>
            <a:off x="723900" y="3752850"/>
            <a:ext cx="5143500" cy="3048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275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75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考虑主蒸汽量及工业供热量偏差</a:t>
            </a:r>
          </a:p>
        </p:txBody>
      </p:sp>
      <p:sp>
        <p:nvSpPr>
          <p:cNvPr id="13" name="直接连接符 12">
            <a:extLst>
              <a:ext uri="{FF2B5EF4-FFF2-40B4-BE49-F238E27FC236}">
                <a16:creationId xmlns:a16="http://schemas.microsoft.com/office/drawing/2014/main" id="{9FB47C81-C83C-4098-B72E-27C4C4D54E85}"/>
              </a:ext>
            </a:extLst>
          </p:cNvPr>
          <p:cNvSpPr>
            <a:spLocks noGrp="1"/>
          </p:cNvSpPr>
          <p:nvPr/>
        </p:nvSpPr>
        <p:spPr>
          <a:xfrm>
            <a:off x="723900" y="4076700"/>
            <a:ext cx="51435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1EC36BA-E722-468F-9C8E-9B7444CBA11A}"/>
              </a:ext>
            </a:extLst>
          </p:cNvPr>
          <p:cNvSpPr>
            <a:spLocks noGrp="1"/>
          </p:cNvSpPr>
          <p:nvPr/>
        </p:nvSpPr>
        <p:spPr>
          <a:xfrm>
            <a:off x="723900" y="4171950"/>
            <a:ext cx="161925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125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1125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相邻小时复核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8A98BB1-215D-40DE-9FD5-DD1854850115}"/>
              </a:ext>
            </a:extLst>
          </p:cNvPr>
          <p:cNvSpPr>
            <a:spLocks noGrp="1"/>
          </p:cNvSpPr>
          <p:nvPr/>
        </p:nvSpPr>
        <p:spPr>
          <a:xfrm>
            <a:off x="723900" y="4495800"/>
            <a:ext cx="3143250" cy="4762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2850" b="1">
                <a:solidFill>
                  <a:srgbClr val="397ECC"/>
                </a:solidFill>
                <a:latin typeface="DengXian"/>
                <a:ea typeface="DengXian"/>
                <a:cs typeface="DengXian"/>
              </a:defRPr>
            </a:pPr>
            <a:r>
              <a:rPr sz="2850" b="1">
                <a:solidFill>
                  <a:srgbClr val="397ECC"/>
                </a:solidFill>
                <a:latin typeface="DengXian"/>
                <a:ea typeface="DengXian"/>
                <a:cs typeface="DengXian"/>
              </a:rPr>
              <a:t>18.72%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B98B4B5-C387-4E3E-870C-A1B95B2CF5F1}"/>
              </a:ext>
            </a:extLst>
          </p:cNvPr>
          <p:cNvSpPr>
            <a:spLocks noGrp="1"/>
          </p:cNvSpPr>
          <p:nvPr/>
        </p:nvSpPr>
        <p:spPr>
          <a:xfrm>
            <a:off x="723900" y="4991100"/>
            <a:ext cx="5143500" cy="3048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275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75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对应小时主蒸汽量偏差较小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ADE17BC-97C3-4D24-A1AB-F584E359DA41}"/>
              </a:ext>
            </a:extLst>
          </p:cNvPr>
          <p:cNvSpPr>
            <a:spLocks noGrp="1"/>
          </p:cNvSpPr>
          <p:nvPr/>
        </p:nvSpPr>
        <p:spPr>
          <a:xfrm>
            <a:off x="723900" y="5600700"/>
            <a:ext cx="5334000" cy="571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500" b="1">
                <a:solidFill>
                  <a:srgbClr val="397ECC"/>
                </a:solidFill>
                <a:latin typeface="DengXian"/>
                <a:ea typeface="DengXian"/>
                <a:cs typeface="DengXian"/>
              </a:defRPr>
            </a:pPr>
            <a:r>
              <a:rPr sz="1500" b="1">
                <a:solidFill>
                  <a:srgbClr val="397ECC"/>
                </a:solidFill>
                <a:latin typeface="DengXian"/>
                <a:ea typeface="DengXian"/>
                <a:cs typeface="DengXian"/>
              </a:rPr>
              <a:t>通过异常工况识别、工况修正和相邻小时复核，形成可追溯的测试结论。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8479C94-841D-4801-92C2-FA40DCC5C710}"/>
              </a:ext>
            </a:extLst>
          </p:cNvPr>
          <p:cNvSpPr>
            <a:spLocks noGrp="1"/>
          </p:cNvSpPr>
          <p:nvPr/>
        </p:nvSpPr>
        <p:spPr>
          <a:xfrm>
            <a:off x="7143750" y="5981700"/>
            <a:ext cx="371475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975" b="0">
                <a:solidFill>
                  <a:srgbClr val="94A3B8"/>
                </a:solidFill>
                <a:latin typeface="DengXian"/>
                <a:ea typeface="DengXian"/>
                <a:cs typeface="DengXian"/>
              </a:defRPr>
            </a:pPr>
            <a:r>
              <a:rPr sz="975" b="0">
                <a:solidFill>
                  <a:srgbClr val="94A3B8"/>
                </a:solidFill>
                <a:latin typeface="DengXian"/>
                <a:ea typeface="DengXian"/>
                <a:cs typeface="DengXian"/>
              </a:rPr>
              <a:t>测试材料节选</a:t>
            </a:r>
          </a:p>
        </p:txBody>
      </p:sp>
      <p:pic>
        <p:nvPicPr>
          <p:cNvPr id="24" name="P16 Narration V2 Brigh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4400" y="-914400"/>
            <a:ext cx="1" cy="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1440757"/>
      </p:ext>
    </p:extLst>
  </p:cSld>
  <p:clrMapOvr>
    <a:masterClrMapping/>
  </p:clrMapOvr>
  <p:transition spd="med" advClick="1" advTm="236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接连接符 9">
            <a:extLst>
              <a:ext uri="{FF2B5EF4-FFF2-40B4-BE49-F238E27FC236}">
                <a16:creationId xmlns:a16="http://schemas.microsoft.com/office/drawing/2014/main" id="{5E98D18E-A761-4AA2-B51A-D01626B04FBE}"/>
              </a:ext>
            </a:extLst>
          </p:cNvPr>
          <p:cNvSpPr>
            <a:spLocks noGrp="1"/>
          </p:cNvSpPr>
          <p:nvPr/>
        </p:nvSpPr>
        <p:spPr>
          <a:xfrm>
            <a:off x="495300" y="685800"/>
            <a:ext cx="112014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32325A3-44E6-49D7-92AE-55832381A1F7}"/>
              </a:ext>
            </a:extLst>
          </p:cNvPr>
          <p:cNvSpPr>
            <a:spLocks noGrp="1"/>
          </p:cNvSpPr>
          <p:nvPr/>
        </p:nvSpPr>
        <p:spPr>
          <a:xfrm>
            <a:off x="495300" y="819150"/>
            <a:ext cx="11201400" cy="66675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AE5E6DC-7C19-43BF-98A7-5BAD03E04DC8}"/>
              </a:ext>
            </a:extLst>
          </p:cNvPr>
          <p:cNvSpPr>
            <a:spLocks noGrp="1"/>
          </p:cNvSpPr>
          <p:nvPr/>
        </p:nvSpPr>
        <p:spPr>
          <a:xfrm>
            <a:off x="495300" y="876300"/>
            <a:ext cx="10668000" cy="4572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 fontScale="83333"/>
          </a:bodyPr>
          <a:lstStyle/>
          <a:p>
            <a:pPr algn="l">
              <a:defRPr sz="36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36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菏泽、沁阳项目｜两种可复核路径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37D0321-8401-4618-AA6C-6ECB46F865D8}"/>
              </a:ext>
            </a:extLst>
          </p:cNvPr>
          <p:cNvSpPr>
            <a:spLocks noGrp="1"/>
          </p:cNvSpPr>
          <p:nvPr/>
        </p:nvSpPr>
        <p:spPr>
          <a:xfrm>
            <a:off x="11258550" y="6438900"/>
            <a:ext cx="438150" cy="190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r">
              <a:defRPr sz="975" b="0">
                <a:solidFill>
                  <a:srgbClr val="94A3B8"/>
                </a:solidFill>
                <a:latin typeface="DengXian"/>
                <a:ea typeface="DengXian"/>
                <a:cs typeface="DengXian"/>
              </a:defRPr>
            </a:pPr>
            <a:r>
              <a:rPr sz="975" b="0">
                <a:solidFill>
                  <a:srgbClr val="94A3B8"/>
                </a:solidFill>
                <a:latin typeface="DengXian"/>
                <a:ea typeface="DengXian"/>
                <a:cs typeface="DengXian"/>
              </a:rPr>
              <a:t>17</a:t>
            </a:r>
          </a:p>
        </p:txBody>
      </p:sp>
      <p:sp>
        <p:nvSpPr>
          <p:cNvPr id="5" name="直接连接符 4">
            <a:extLst>
              <a:ext uri="{FF2B5EF4-FFF2-40B4-BE49-F238E27FC236}">
                <a16:creationId xmlns:a16="http://schemas.microsoft.com/office/drawing/2014/main" id="{2780EEA8-5CFE-4C59-B80D-5F9404CB2AD4}"/>
              </a:ext>
            </a:extLst>
          </p:cNvPr>
          <p:cNvSpPr>
            <a:spLocks noGrp="1"/>
          </p:cNvSpPr>
          <p:nvPr/>
        </p:nvSpPr>
        <p:spPr>
          <a:xfrm>
            <a:off x="6096000" y="1562100"/>
            <a:ext cx="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1B91EEF-4BE0-4625-B5B1-4336C797556D}"/>
              </a:ext>
            </a:extLst>
          </p:cNvPr>
          <p:cNvSpPr>
            <a:spLocks noGrp="1"/>
          </p:cNvSpPr>
          <p:nvPr/>
        </p:nvSpPr>
        <p:spPr>
          <a:xfrm>
            <a:off x="685800" y="1581150"/>
            <a:ext cx="28575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125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1125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菏泽｜分点测试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868D110-7302-42CE-BB53-A0F3E0E5BC6C}"/>
              </a:ext>
            </a:extLst>
          </p:cNvPr>
          <p:cNvSpPr>
            <a:spLocks noGrp="1"/>
          </p:cNvSpPr>
          <p:nvPr/>
        </p:nvSpPr>
        <p:spPr>
          <a:xfrm>
            <a:off x="685800" y="1924050"/>
            <a:ext cx="2381250" cy="5905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 fontScale="99359"/>
          </a:bodyPr>
          <a:lstStyle/>
          <a:p>
            <a:pPr algn="l">
              <a:defRPr sz="390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390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16.70%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388F1C2-91DA-46F1-9CFC-E39AFE3275B1}"/>
              </a:ext>
            </a:extLst>
          </p:cNvPr>
          <p:cNvSpPr>
            <a:spLocks noGrp="1"/>
          </p:cNvSpPr>
          <p:nvPr/>
        </p:nvSpPr>
        <p:spPr>
          <a:xfrm>
            <a:off x="3028950" y="2114550"/>
            <a:ext cx="2476500" cy="323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5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5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有效测试点平均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B8A50B8-B7EC-48F0-AB55-5AF0471E78FB}"/>
              </a:ext>
            </a:extLst>
          </p:cNvPr>
          <p:cNvSpPr>
            <a:spLocks noGrp="1"/>
          </p:cNvSpPr>
          <p:nvPr/>
        </p:nvSpPr>
        <p:spPr>
          <a:xfrm>
            <a:off x="685800" y="2724150"/>
            <a:ext cx="4953000" cy="7429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350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350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点1：13.40%　点2：20.00%</a:t>
            </a:r>
          </a:p>
          <a:p>
            <a:pPr algn="l">
              <a:defRPr sz="1350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350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有效平均采用点1与点2；点3用于展示局部水汽分布差异。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rcRect t="33926" b="33926"/>
          <a:stretch>
            <a:fillRect/>
          </a:stretch>
        </p:blipFill>
        <p:spPr>
          <a:xfrm>
            <a:off x="685800" y="3695700"/>
            <a:ext cx="4953000" cy="2190750"/>
          </a:xfrm>
          <a:prstGeom prst="roundRect">
            <a:avLst>
              <a:gd name="adj" fmla="val 3478"/>
            </a:avLst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C0A94FE-CF00-4A04-91CB-16AA0B409017}"/>
              </a:ext>
            </a:extLst>
          </p:cNvPr>
          <p:cNvSpPr>
            <a:spLocks noGrp="1"/>
          </p:cNvSpPr>
          <p:nvPr/>
        </p:nvSpPr>
        <p:spPr>
          <a:xfrm>
            <a:off x="6496050" y="1581150"/>
            <a:ext cx="333375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125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1125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沁阳｜单位发电量归一化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E9BE375-2BF9-40C1-A7DC-21896216FAD9}"/>
              </a:ext>
            </a:extLst>
          </p:cNvPr>
          <p:cNvSpPr>
            <a:spLocks noGrp="1"/>
          </p:cNvSpPr>
          <p:nvPr/>
        </p:nvSpPr>
        <p:spPr>
          <a:xfrm>
            <a:off x="6496050" y="1924050"/>
            <a:ext cx="2667000" cy="5905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 fontScale="99359"/>
          </a:bodyPr>
          <a:lstStyle/>
          <a:p>
            <a:pPr algn="l">
              <a:defRPr sz="3900" b="1">
                <a:solidFill>
                  <a:srgbClr val="3FA67A"/>
                </a:solidFill>
                <a:latin typeface="DengXian"/>
                <a:ea typeface="DengXian"/>
                <a:cs typeface="DengXian"/>
              </a:defRPr>
            </a:pPr>
            <a:r>
              <a:rPr sz="3900" b="1">
                <a:solidFill>
                  <a:srgbClr val="3FA67A"/>
                </a:solidFill>
                <a:latin typeface="DengXian"/>
                <a:ea typeface="DengXian"/>
                <a:cs typeface="DengXian"/>
              </a:rPr>
              <a:t>15.00%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BCB1662-F717-45C0-951B-974E7A6097BC}"/>
              </a:ext>
            </a:extLst>
          </p:cNvPr>
          <p:cNvSpPr>
            <a:spLocks noGrp="1"/>
          </p:cNvSpPr>
          <p:nvPr/>
        </p:nvSpPr>
        <p:spPr>
          <a:xfrm>
            <a:off x="9239250" y="2114550"/>
            <a:ext cx="1905000" cy="323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5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5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正式归一化结论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4EE8D8F-24A3-4661-98F6-85AA0A6A6D25}"/>
              </a:ext>
            </a:extLst>
          </p:cNvPr>
          <p:cNvSpPr>
            <a:spLocks noGrp="1"/>
          </p:cNvSpPr>
          <p:nvPr/>
        </p:nvSpPr>
        <p:spPr>
          <a:xfrm>
            <a:off x="6496050" y="2724150"/>
            <a:ext cx="4667250" cy="7429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350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350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未投运：1.363 m³/(MW·h)</a:t>
            </a:r>
          </a:p>
          <a:p>
            <a:pPr algn="l">
              <a:defRPr sz="1350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350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投运：1.158 m³/(MW·h)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rcRect t="33399" b="33399"/>
          <a:stretch>
            <a:fillRect/>
          </a:stretch>
        </p:blipFill>
        <p:spPr>
          <a:xfrm>
            <a:off x="6496050" y="3695700"/>
            <a:ext cx="4667250" cy="2190750"/>
          </a:xfrm>
          <a:prstGeom prst="roundRect">
            <a:avLst>
              <a:gd name="adj" fmla="val 3478"/>
            </a:avLst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E1F85BBB-8C8C-43D6-95FD-3ADFC8A74ADD}"/>
              </a:ext>
            </a:extLst>
          </p:cNvPr>
          <p:cNvSpPr>
            <a:spLocks noGrp="1"/>
          </p:cNvSpPr>
          <p:nvPr/>
        </p:nvSpPr>
        <p:spPr>
          <a:xfrm>
            <a:off x="685800" y="6000750"/>
            <a:ext cx="10477500" cy="2095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975" b="0">
                <a:solidFill>
                  <a:srgbClr val="94A3B8"/>
                </a:solidFill>
                <a:latin typeface="DengXian"/>
                <a:ea typeface="DengXian"/>
                <a:cs typeface="DengXian"/>
              </a:defRPr>
            </a:pPr>
            <a:r>
              <a:rPr sz="975" b="0">
                <a:solidFill>
                  <a:srgbClr val="94A3B8"/>
                </a:solidFill>
                <a:latin typeface="DengXian"/>
                <a:ea typeface="DengXian"/>
                <a:cs typeface="DengXian"/>
              </a:rPr>
              <a:t>测试报告节选</a:t>
            </a:r>
          </a:p>
        </p:txBody>
      </p:sp>
      <p:pic>
        <p:nvPicPr>
          <p:cNvPr id="32" name="P17 Narration V2 Brigh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14400" y="-914400"/>
            <a:ext cx="1" cy="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134908"/>
      </p:ext>
    </p:extLst>
  </p:cSld>
  <p:clrMapOvr>
    <a:masterClrMapping/>
  </p:clrMapOvr>
  <p:transition spd="med" advClick="1" advTm="244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直接连接符 39">
            <a:extLst>
              <a:ext uri="{FF2B5EF4-FFF2-40B4-BE49-F238E27FC236}">
                <a16:creationId xmlns:a16="http://schemas.microsoft.com/office/drawing/2014/main" id="{69BFC6B9-E84C-4173-AAC0-C1DD6604A04A}"/>
              </a:ext>
            </a:extLst>
          </p:cNvPr>
          <p:cNvSpPr>
            <a:spLocks noGrp="1"/>
          </p:cNvSpPr>
          <p:nvPr/>
        </p:nvSpPr>
        <p:spPr>
          <a:xfrm>
            <a:off x="495300" y="685800"/>
            <a:ext cx="112014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10C6DC4-0BC5-46C8-BE5F-534F39F89628}"/>
              </a:ext>
            </a:extLst>
          </p:cNvPr>
          <p:cNvSpPr>
            <a:spLocks noGrp="1"/>
          </p:cNvSpPr>
          <p:nvPr/>
        </p:nvSpPr>
        <p:spPr>
          <a:xfrm>
            <a:off x="495300" y="819150"/>
            <a:ext cx="11201400" cy="66675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57B7C7B-6923-4B43-B2AE-632D6FC1AD42}"/>
              </a:ext>
            </a:extLst>
          </p:cNvPr>
          <p:cNvSpPr>
            <a:spLocks noGrp="1"/>
          </p:cNvSpPr>
          <p:nvPr/>
        </p:nvSpPr>
        <p:spPr>
          <a:xfrm>
            <a:off x="495300" y="876300"/>
            <a:ext cx="10668000" cy="4572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 fontScale="83333"/>
          </a:bodyPr>
          <a:lstStyle/>
          <a:p>
            <a:pPr algn="l">
              <a:defRPr sz="36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36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项目实施流程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0219258-02CD-4665-8230-079D2CBF1C7F}"/>
              </a:ext>
            </a:extLst>
          </p:cNvPr>
          <p:cNvSpPr>
            <a:spLocks noGrp="1"/>
          </p:cNvSpPr>
          <p:nvPr/>
        </p:nvSpPr>
        <p:spPr>
          <a:xfrm>
            <a:off x="11258550" y="6438900"/>
            <a:ext cx="438150" cy="190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r">
              <a:defRPr sz="975" b="0">
                <a:solidFill>
                  <a:srgbClr val="94A3B8"/>
                </a:solidFill>
                <a:latin typeface="DengXian"/>
                <a:ea typeface="DengXian"/>
                <a:cs typeface="DengXian"/>
              </a:defRPr>
            </a:pPr>
            <a:r>
              <a:rPr sz="975" b="0">
                <a:solidFill>
                  <a:srgbClr val="94A3B8"/>
                </a:solidFill>
                <a:latin typeface="DengXian"/>
                <a:ea typeface="DengXian"/>
                <a:cs typeface="DengXian"/>
              </a:rPr>
              <a:t>18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87267CE9-8ED0-4052-8C48-1AB72E830EFE}"/>
              </a:ext>
            </a:extLst>
          </p:cNvPr>
          <p:cNvSpPr>
            <a:spLocks noGrp="1"/>
          </p:cNvSpPr>
          <p:nvPr/>
        </p:nvSpPr>
        <p:spPr>
          <a:xfrm>
            <a:off x="762000" y="1943100"/>
            <a:ext cx="381000" cy="3810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4A5F20F-1DB6-406F-B43A-B07DFBE427DA}"/>
              </a:ext>
            </a:extLst>
          </p:cNvPr>
          <p:cNvSpPr>
            <a:spLocks noGrp="1"/>
          </p:cNvSpPr>
          <p:nvPr/>
        </p:nvSpPr>
        <p:spPr>
          <a:xfrm>
            <a:off x="742950" y="2019300"/>
            <a:ext cx="4191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200" b="1">
                <a:solidFill>
                  <a:srgbClr val="FFFFFF"/>
                </a:solidFill>
                <a:latin typeface="DengXian"/>
                <a:ea typeface="DengXian"/>
                <a:cs typeface="DengXian"/>
              </a:defRPr>
            </a:pPr>
            <a:r>
              <a:rPr sz="1200" b="1">
                <a:solidFill>
                  <a:srgbClr val="FFFFFF"/>
                </a:solidFill>
                <a:latin typeface="DengXian"/>
                <a:ea typeface="DengXian"/>
                <a:cs typeface="DengXian"/>
              </a:rPr>
              <a:t>1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E69A0E9-08A4-405B-B897-7DC09C604C46}"/>
              </a:ext>
            </a:extLst>
          </p:cNvPr>
          <p:cNvSpPr>
            <a:spLocks noGrp="1"/>
          </p:cNvSpPr>
          <p:nvPr/>
        </p:nvSpPr>
        <p:spPr>
          <a:xfrm>
            <a:off x="419100" y="2533650"/>
            <a:ext cx="1085850" cy="5524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3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3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现场调研</a:t>
            </a:r>
          </a:p>
        </p:txBody>
      </p:sp>
      <p:sp>
        <p:nvSpPr>
          <p:cNvPr id="8" name="直接连接符 7">
            <a:extLst>
              <a:ext uri="{FF2B5EF4-FFF2-40B4-BE49-F238E27FC236}">
                <a16:creationId xmlns:a16="http://schemas.microsoft.com/office/drawing/2014/main" id="{07C714A1-0228-4E74-B54E-5DD6522864EE}"/>
              </a:ext>
            </a:extLst>
          </p:cNvPr>
          <p:cNvSpPr>
            <a:spLocks noGrp="1"/>
          </p:cNvSpPr>
          <p:nvPr/>
        </p:nvSpPr>
        <p:spPr>
          <a:xfrm>
            <a:off x="1162050" y="2133600"/>
            <a:ext cx="1200150" cy="0"/>
          </a:xfrm>
          <a:prstGeom prst="line">
            <a:avLst/>
          </a:prstGeom>
          <a:noFill/>
          <a:ln w="28575">
            <a:solidFill>
              <a:srgbClr val="8EC5FF"/>
            </a:solidFill>
            <a:prstDash val="solid"/>
          </a:ln>
        </p:spPr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E8E55E73-3F67-4A53-BE26-FDDD8CCC6D18}"/>
              </a:ext>
            </a:extLst>
          </p:cNvPr>
          <p:cNvSpPr>
            <a:spLocks noGrp="1"/>
          </p:cNvSpPr>
          <p:nvPr/>
        </p:nvSpPr>
        <p:spPr>
          <a:xfrm>
            <a:off x="3048000" y="1943100"/>
            <a:ext cx="381000" cy="3810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A46ED21-24E3-4E82-9F74-A5FCA1A19611}"/>
              </a:ext>
            </a:extLst>
          </p:cNvPr>
          <p:cNvSpPr>
            <a:spLocks noGrp="1"/>
          </p:cNvSpPr>
          <p:nvPr/>
        </p:nvSpPr>
        <p:spPr>
          <a:xfrm>
            <a:off x="3028950" y="2019300"/>
            <a:ext cx="4191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200" b="1">
                <a:solidFill>
                  <a:srgbClr val="FFFFFF"/>
                </a:solidFill>
                <a:latin typeface="DengXian"/>
                <a:ea typeface="DengXian"/>
                <a:cs typeface="DengXian"/>
              </a:defRPr>
            </a:pPr>
            <a:r>
              <a:rPr sz="1200" b="1">
                <a:solidFill>
                  <a:srgbClr val="FFFFFF"/>
                </a:solidFill>
                <a:latin typeface="DengXian"/>
                <a:ea typeface="DengXian"/>
                <a:cs typeface="DengXian"/>
              </a:rPr>
              <a:t>2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E3BD11B-4D05-4011-A1B6-0B2A0352F307}"/>
              </a:ext>
            </a:extLst>
          </p:cNvPr>
          <p:cNvSpPr>
            <a:spLocks noGrp="1"/>
          </p:cNvSpPr>
          <p:nvPr/>
        </p:nvSpPr>
        <p:spPr>
          <a:xfrm>
            <a:off x="2705100" y="2533650"/>
            <a:ext cx="1085850" cy="5524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3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3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水量平衡与基准期</a:t>
            </a:r>
          </a:p>
        </p:txBody>
      </p:sp>
      <p:sp>
        <p:nvSpPr>
          <p:cNvPr id="12" name="直接连接符 11">
            <a:extLst>
              <a:ext uri="{FF2B5EF4-FFF2-40B4-BE49-F238E27FC236}">
                <a16:creationId xmlns:a16="http://schemas.microsoft.com/office/drawing/2014/main" id="{018E8FD0-DD46-4E94-8230-ED276764CB91}"/>
              </a:ext>
            </a:extLst>
          </p:cNvPr>
          <p:cNvSpPr>
            <a:spLocks noGrp="1"/>
          </p:cNvSpPr>
          <p:nvPr/>
        </p:nvSpPr>
        <p:spPr>
          <a:xfrm>
            <a:off x="3448050" y="2133600"/>
            <a:ext cx="1200150" cy="0"/>
          </a:xfrm>
          <a:prstGeom prst="line">
            <a:avLst/>
          </a:prstGeom>
          <a:noFill/>
          <a:ln w="28575">
            <a:solidFill>
              <a:srgbClr val="8EC5FF"/>
            </a:solidFill>
            <a:prstDash val="solid"/>
          </a:ln>
        </p:spPr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BEE496CC-1BBE-4DF4-AE5D-3B065A5FBC2C}"/>
              </a:ext>
            </a:extLst>
          </p:cNvPr>
          <p:cNvSpPr>
            <a:spLocks noGrp="1"/>
          </p:cNvSpPr>
          <p:nvPr/>
        </p:nvSpPr>
        <p:spPr>
          <a:xfrm>
            <a:off x="5334000" y="1943100"/>
            <a:ext cx="381000" cy="3810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A8BB9BC-AEE7-4060-80C8-F59FDC7F29D4}"/>
              </a:ext>
            </a:extLst>
          </p:cNvPr>
          <p:cNvSpPr>
            <a:spLocks noGrp="1"/>
          </p:cNvSpPr>
          <p:nvPr/>
        </p:nvSpPr>
        <p:spPr>
          <a:xfrm>
            <a:off x="5314950" y="2019300"/>
            <a:ext cx="4191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200" b="1">
                <a:solidFill>
                  <a:srgbClr val="FFFFFF"/>
                </a:solidFill>
                <a:latin typeface="DengXian"/>
                <a:ea typeface="DengXian"/>
                <a:cs typeface="DengXian"/>
              </a:defRPr>
            </a:pPr>
            <a:r>
              <a:rPr sz="1200" b="1">
                <a:solidFill>
                  <a:srgbClr val="FFFFFF"/>
                </a:solidFill>
                <a:latin typeface="DengXian"/>
                <a:ea typeface="DengXian"/>
                <a:cs typeface="DengXian"/>
              </a:rPr>
              <a:t>3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7EE47D3-08F9-4AB7-B8E7-4B13D2F2FF02}"/>
              </a:ext>
            </a:extLst>
          </p:cNvPr>
          <p:cNvSpPr>
            <a:spLocks noGrp="1"/>
          </p:cNvSpPr>
          <p:nvPr/>
        </p:nvSpPr>
        <p:spPr>
          <a:xfrm>
            <a:off x="4991100" y="2533650"/>
            <a:ext cx="1085850" cy="5524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3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3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塔型与声源设计</a:t>
            </a:r>
          </a:p>
        </p:txBody>
      </p:sp>
      <p:sp>
        <p:nvSpPr>
          <p:cNvPr id="16" name="直接连接符 15">
            <a:extLst>
              <a:ext uri="{FF2B5EF4-FFF2-40B4-BE49-F238E27FC236}">
                <a16:creationId xmlns:a16="http://schemas.microsoft.com/office/drawing/2014/main" id="{CB850ACF-D0F8-4959-A61B-9C549DCA070F}"/>
              </a:ext>
            </a:extLst>
          </p:cNvPr>
          <p:cNvSpPr>
            <a:spLocks noGrp="1"/>
          </p:cNvSpPr>
          <p:nvPr/>
        </p:nvSpPr>
        <p:spPr>
          <a:xfrm>
            <a:off x="5734050" y="2133600"/>
            <a:ext cx="1200150" cy="0"/>
          </a:xfrm>
          <a:prstGeom prst="line">
            <a:avLst/>
          </a:prstGeom>
          <a:noFill/>
          <a:ln w="28575">
            <a:solidFill>
              <a:srgbClr val="8EC5FF"/>
            </a:solidFill>
            <a:prstDash val="solid"/>
          </a:ln>
        </p:spPr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1464F317-781E-43EB-B767-B226EE61AC4D}"/>
              </a:ext>
            </a:extLst>
          </p:cNvPr>
          <p:cNvSpPr>
            <a:spLocks noGrp="1"/>
          </p:cNvSpPr>
          <p:nvPr/>
        </p:nvSpPr>
        <p:spPr>
          <a:xfrm>
            <a:off x="7620000" y="1943100"/>
            <a:ext cx="381000" cy="3810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384319A-CE91-4DA4-AF0B-1798510F4DBA}"/>
              </a:ext>
            </a:extLst>
          </p:cNvPr>
          <p:cNvSpPr>
            <a:spLocks noGrp="1"/>
          </p:cNvSpPr>
          <p:nvPr/>
        </p:nvSpPr>
        <p:spPr>
          <a:xfrm>
            <a:off x="7600950" y="2019300"/>
            <a:ext cx="4191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200" b="1">
                <a:solidFill>
                  <a:srgbClr val="FFFFFF"/>
                </a:solidFill>
                <a:latin typeface="DengXian"/>
                <a:ea typeface="DengXian"/>
                <a:cs typeface="DengXian"/>
              </a:defRPr>
            </a:pPr>
            <a:r>
              <a:rPr sz="1200" b="1">
                <a:solidFill>
                  <a:srgbClr val="FFFFFF"/>
                </a:solidFill>
                <a:latin typeface="DengXian"/>
                <a:ea typeface="DengXian"/>
                <a:cs typeface="DengXian"/>
              </a:rPr>
              <a:t>4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2D260A7-F998-4570-91FB-6A944885A308}"/>
              </a:ext>
            </a:extLst>
          </p:cNvPr>
          <p:cNvSpPr>
            <a:spLocks noGrp="1"/>
          </p:cNvSpPr>
          <p:nvPr/>
        </p:nvSpPr>
        <p:spPr>
          <a:xfrm>
            <a:off x="7277100" y="2533650"/>
            <a:ext cx="1085850" cy="5524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3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3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设备安装</a:t>
            </a:r>
          </a:p>
        </p:txBody>
      </p:sp>
      <p:sp>
        <p:nvSpPr>
          <p:cNvPr id="20" name="直接连接符 19">
            <a:extLst>
              <a:ext uri="{FF2B5EF4-FFF2-40B4-BE49-F238E27FC236}">
                <a16:creationId xmlns:a16="http://schemas.microsoft.com/office/drawing/2014/main" id="{E4B5801E-629B-4867-86A0-2EE2628AB711}"/>
              </a:ext>
            </a:extLst>
          </p:cNvPr>
          <p:cNvSpPr>
            <a:spLocks noGrp="1"/>
          </p:cNvSpPr>
          <p:nvPr/>
        </p:nvSpPr>
        <p:spPr>
          <a:xfrm>
            <a:off x="8020050" y="2133600"/>
            <a:ext cx="1200150" cy="0"/>
          </a:xfrm>
          <a:prstGeom prst="line">
            <a:avLst/>
          </a:prstGeom>
          <a:noFill/>
          <a:ln w="28575">
            <a:solidFill>
              <a:srgbClr val="8EC5FF"/>
            </a:solidFill>
            <a:prstDash val="solid"/>
          </a:ln>
        </p:spPr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27F08A58-B424-4150-B074-CF59C41CD012}"/>
              </a:ext>
            </a:extLst>
          </p:cNvPr>
          <p:cNvSpPr>
            <a:spLocks noGrp="1"/>
          </p:cNvSpPr>
          <p:nvPr/>
        </p:nvSpPr>
        <p:spPr>
          <a:xfrm>
            <a:off x="9906000" y="1943100"/>
            <a:ext cx="381000" cy="3810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EC0FDE0-9781-4118-83B8-DE0BD5881271}"/>
              </a:ext>
            </a:extLst>
          </p:cNvPr>
          <p:cNvSpPr>
            <a:spLocks noGrp="1"/>
          </p:cNvSpPr>
          <p:nvPr/>
        </p:nvSpPr>
        <p:spPr>
          <a:xfrm>
            <a:off x="9886950" y="2019300"/>
            <a:ext cx="4191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200" b="1">
                <a:solidFill>
                  <a:srgbClr val="FFFFFF"/>
                </a:solidFill>
                <a:latin typeface="DengXian"/>
                <a:ea typeface="DengXian"/>
                <a:cs typeface="DengXian"/>
              </a:defRPr>
            </a:pPr>
            <a:r>
              <a:rPr sz="1200" b="1">
                <a:solidFill>
                  <a:srgbClr val="FFFFFF"/>
                </a:solidFill>
                <a:latin typeface="DengXian"/>
                <a:ea typeface="DengXian"/>
                <a:cs typeface="DengXian"/>
              </a:rPr>
              <a:t>5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7E1D661-665D-4C98-99A1-1C02BB137513}"/>
              </a:ext>
            </a:extLst>
          </p:cNvPr>
          <p:cNvSpPr>
            <a:spLocks noGrp="1"/>
          </p:cNvSpPr>
          <p:nvPr/>
        </p:nvSpPr>
        <p:spPr>
          <a:xfrm>
            <a:off x="9563100" y="2533650"/>
            <a:ext cx="1085850" cy="5524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3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3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系统调试</a:t>
            </a: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781E7685-4FBD-4407-85EA-E124E5178239}"/>
              </a:ext>
            </a:extLst>
          </p:cNvPr>
          <p:cNvSpPr>
            <a:spLocks noGrp="1"/>
          </p:cNvSpPr>
          <p:nvPr/>
        </p:nvSpPr>
        <p:spPr>
          <a:xfrm>
            <a:off x="1905000" y="4133850"/>
            <a:ext cx="381000" cy="3810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5C7A546D-6C15-44D0-BAE3-3A6D096539EC}"/>
              </a:ext>
            </a:extLst>
          </p:cNvPr>
          <p:cNvSpPr>
            <a:spLocks noGrp="1"/>
          </p:cNvSpPr>
          <p:nvPr/>
        </p:nvSpPr>
        <p:spPr>
          <a:xfrm>
            <a:off x="1885950" y="4210050"/>
            <a:ext cx="4191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200" b="1">
                <a:solidFill>
                  <a:srgbClr val="FFFFFF"/>
                </a:solidFill>
                <a:latin typeface="DengXian"/>
                <a:ea typeface="DengXian"/>
                <a:cs typeface="DengXian"/>
              </a:defRPr>
            </a:pPr>
            <a:r>
              <a:rPr sz="1200" b="1">
                <a:solidFill>
                  <a:srgbClr val="FFFFFF"/>
                </a:solidFill>
                <a:latin typeface="DengXian"/>
                <a:ea typeface="DengXian"/>
                <a:cs typeface="DengXian"/>
              </a:rPr>
              <a:t>6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19702C3-BCE4-4A21-B437-203C2081F62B}"/>
              </a:ext>
            </a:extLst>
          </p:cNvPr>
          <p:cNvSpPr>
            <a:spLocks noGrp="1"/>
          </p:cNvSpPr>
          <p:nvPr/>
        </p:nvSpPr>
        <p:spPr>
          <a:xfrm>
            <a:off x="1562100" y="4724400"/>
            <a:ext cx="1085850" cy="5524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3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3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同工况测试</a:t>
            </a:r>
          </a:p>
        </p:txBody>
      </p:sp>
      <p:sp>
        <p:nvSpPr>
          <p:cNvPr id="27" name="直接连接符 26">
            <a:extLst>
              <a:ext uri="{FF2B5EF4-FFF2-40B4-BE49-F238E27FC236}">
                <a16:creationId xmlns:a16="http://schemas.microsoft.com/office/drawing/2014/main" id="{E69DD5D4-C33C-47B6-A3AD-A51C86D5315D}"/>
              </a:ext>
            </a:extLst>
          </p:cNvPr>
          <p:cNvSpPr>
            <a:spLocks noGrp="1"/>
          </p:cNvSpPr>
          <p:nvPr/>
        </p:nvSpPr>
        <p:spPr>
          <a:xfrm>
            <a:off x="2305050" y="4324350"/>
            <a:ext cx="1200150" cy="0"/>
          </a:xfrm>
          <a:prstGeom prst="line">
            <a:avLst/>
          </a:prstGeom>
          <a:noFill/>
          <a:ln w="28575">
            <a:solidFill>
              <a:srgbClr val="8EC5FF"/>
            </a:solidFill>
            <a:prstDash val="solid"/>
          </a:ln>
        </p:spPr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83E4AAC6-9F3A-47E1-BB85-9F3251B0738A}"/>
              </a:ext>
            </a:extLst>
          </p:cNvPr>
          <p:cNvSpPr>
            <a:spLocks noGrp="1"/>
          </p:cNvSpPr>
          <p:nvPr/>
        </p:nvSpPr>
        <p:spPr>
          <a:xfrm>
            <a:off x="4191000" y="4133850"/>
            <a:ext cx="381000" cy="3810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D5EAC77-CB07-45B7-85DD-9B508C85BD9B}"/>
              </a:ext>
            </a:extLst>
          </p:cNvPr>
          <p:cNvSpPr>
            <a:spLocks noGrp="1"/>
          </p:cNvSpPr>
          <p:nvPr/>
        </p:nvSpPr>
        <p:spPr>
          <a:xfrm>
            <a:off x="4171950" y="4210050"/>
            <a:ext cx="4191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200" b="1">
                <a:solidFill>
                  <a:srgbClr val="FFFFFF"/>
                </a:solidFill>
                <a:latin typeface="DengXian"/>
                <a:ea typeface="DengXian"/>
                <a:cs typeface="DengXian"/>
              </a:defRPr>
            </a:pPr>
            <a:r>
              <a:rPr sz="1200" b="1">
                <a:solidFill>
                  <a:srgbClr val="FFFFFF"/>
                </a:solidFill>
                <a:latin typeface="DengXian"/>
                <a:ea typeface="DengXian"/>
                <a:cs typeface="DengXian"/>
              </a:rPr>
              <a:t>7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71F4CD6-F44C-426D-A046-625F2CB5E276}"/>
              </a:ext>
            </a:extLst>
          </p:cNvPr>
          <p:cNvSpPr>
            <a:spLocks noGrp="1"/>
          </p:cNvSpPr>
          <p:nvPr/>
        </p:nvSpPr>
        <p:spPr>
          <a:xfrm>
            <a:off x="3848100" y="4724400"/>
            <a:ext cx="1085850" cy="5524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3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3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数据归一化</a:t>
            </a:r>
          </a:p>
        </p:txBody>
      </p:sp>
      <p:sp>
        <p:nvSpPr>
          <p:cNvPr id="31" name="直接连接符 30">
            <a:extLst>
              <a:ext uri="{FF2B5EF4-FFF2-40B4-BE49-F238E27FC236}">
                <a16:creationId xmlns:a16="http://schemas.microsoft.com/office/drawing/2014/main" id="{A096A8AE-A65B-463D-95FE-D6AE496C2771}"/>
              </a:ext>
            </a:extLst>
          </p:cNvPr>
          <p:cNvSpPr>
            <a:spLocks noGrp="1"/>
          </p:cNvSpPr>
          <p:nvPr/>
        </p:nvSpPr>
        <p:spPr>
          <a:xfrm>
            <a:off x="4591050" y="4324350"/>
            <a:ext cx="1200150" cy="0"/>
          </a:xfrm>
          <a:prstGeom prst="line">
            <a:avLst/>
          </a:prstGeom>
          <a:noFill/>
          <a:ln w="28575">
            <a:solidFill>
              <a:srgbClr val="8EC5FF"/>
            </a:solidFill>
            <a:prstDash val="solid"/>
          </a:ln>
        </p:spPr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B51FE45E-8FD1-4184-80E6-675409C17B99}"/>
              </a:ext>
            </a:extLst>
          </p:cNvPr>
          <p:cNvSpPr>
            <a:spLocks noGrp="1"/>
          </p:cNvSpPr>
          <p:nvPr/>
        </p:nvSpPr>
        <p:spPr>
          <a:xfrm>
            <a:off x="6477000" y="4133850"/>
            <a:ext cx="381000" cy="3810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CD6D85B-BE30-4F1B-B101-F0F130684BD3}"/>
              </a:ext>
            </a:extLst>
          </p:cNvPr>
          <p:cNvSpPr>
            <a:spLocks noGrp="1"/>
          </p:cNvSpPr>
          <p:nvPr/>
        </p:nvSpPr>
        <p:spPr>
          <a:xfrm>
            <a:off x="6457950" y="4210050"/>
            <a:ext cx="4191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200" b="1">
                <a:solidFill>
                  <a:srgbClr val="FFFFFF"/>
                </a:solidFill>
                <a:latin typeface="DengXian"/>
                <a:ea typeface="DengXian"/>
                <a:cs typeface="DengXian"/>
              </a:defRPr>
            </a:pPr>
            <a:r>
              <a:rPr sz="1200" b="1">
                <a:solidFill>
                  <a:srgbClr val="FFFFFF"/>
                </a:solidFill>
                <a:latin typeface="DengXian"/>
                <a:ea typeface="DengXian"/>
                <a:cs typeface="DengXian"/>
              </a:rPr>
              <a:t>8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FEF06990-603B-4C6F-8DDF-6F6CDDBC38FD}"/>
              </a:ext>
            </a:extLst>
          </p:cNvPr>
          <p:cNvSpPr>
            <a:spLocks noGrp="1"/>
          </p:cNvSpPr>
          <p:nvPr/>
        </p:nvSpPr>
        <p:spPr>
          <a:xfrm>
            <a:off x="6134100" y="4724400"/>
            <a:ext cx="1085850" cy="5524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3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3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第三方/双方验收</a:t>
            </a:r>
          </a:p>
        </p:txBody>
      </p:sp>
      <p:sp>
        <p:nvSpPr>
          <p:cNvPr id="35" name="直接连接符 34">
            <a:extLst>
              <a:ext uri="{FF2B5EF4-FFF2-40B4-BE49-F238E27FC236}">
                <a16:creationId xmlns:a16="http://schemas.microsoft.com/office/drawing/2014/main" id="{C5CA79E9-CDA5-43EE-9CB0-CCDB2356FC74}"/>
              </a:ext>
            </a:extLst>
          </p:cNvPr>
          <p:cNvSpPr>
            <a:spLocks noGrp="1"/>
          </p:cNvSpPr>
          <p:nvPr/>
        </p:nvSpPr>
        <p:spPr>
          <a:xfrm>
            <a:off x="6877050" y="4324350"/>
            <a:ext cx="1200150" cy="0"/>
          </a:xfrm>
          <a:prstGeom prst="line">
            <a:avLst/>
          </a:prstGeom>
          <a:noFill/>
          <a:ln w="28575">
            <a:solidFill>
              <a:srgbClr val="8EC5FF"/>
            </a:solidFill>
            <a:prstDash val="solid"/>
          </a:ln>
        </p:spPr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31C824B2-35EC-44D0-9D33-475D97AE9DAD}"/>
              </a:ext>
            </a:extLst>
          </p:cNvPr>
          <p:cNvSpPr>
            <a:spLocks noGrp="1"/>
          </p:cNvSpPr>
          <p:nvPr/>
        </p:nvSpPr>
        <p:spPr>
          <a:xfrm>
            <a:off x="8763000" y="4133850"/>
            <a:ext cx="381000" cy="381000"/>
          </a:xfrm>
          <a:prstGeom prst="ellipse">
            <a:avLst/>
          </a:prstGeom>
          <a:solidFill>
            <a:srgbClr val="3FA67A"/>
          </a:solidFill>
          <a:ln w="0">
            <a:solidFill>
              <a:srgbClr val="3FA67A"/>
            </a:solidFill>
            <a:prstDash val="solid"/>
          </a:ln>
        </p:spPr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13AE87C1-9684-42A6-8BD0-C318671CE06C}"/>
              </a:ext>
            </a:extLst>
          </p:cNvPr>
          <p:cNvSpPr>
            <a:spLocks noGrp="1"/>
          </p:cNvSpPr>
          <p:nvPr/>
        </p:nvSpPr>
        <p:spPr>
          <a:xfrm>
            <a:off x="8743950" y="4210050"/>
            <a:ext cx="4191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200" b="1">
                <a:solidFill>
                  <a:srgbClr val="FFFFFF"/>
                </a:solidFill>
                <a:latin typeface="DengXian"/>
                <a:ea typeface="DengXian"/>
                <a:cs typeface="DengXian"/>
              </a:defRPr>
            </a:pPr>
            <a:r>
              <a:rPr sz="1200" b="1">
                <a:solidFill>
                  <a:srgbClr val="FFFFFF"/>
                </a:solidFill>
                <a:latin typeface="DengXian"/>
                <a:ea typeface="DengXian"/>
                <a:cs typeface="DengXian"/>
              </a:rPr>
              <a:t>9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4A2DEC97-5945-485F-B51A-2D743D861A38}"/>
              </a:ext>
            </a:extLst>
          </p:cNvPr>
          <p:cNvSpPr>
            <a:spLocks noGrp="1"/>
          </p:cNvSpPr>
          <p:nvPr/>
        </p:nvSpPr>
        <p:spPr>
          <a:xfrm>
            <a:off x="8420100" y="4724400"/>
            <a:ext cx="1085850" cy="5524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3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3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长期运行维护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48BB927-17E3-46D5-9EA5-C7ACC3C3FA9C}"/>
              </a:ext>
            </a:extLst>
          </p:cNvPr>
          <p:cNvSpPr>
            <a:spLocks noGrp="1"/>
          </p:cNvSpPr>
          <p:nvPr/>
        </p:nvSpPr>
        <p:spPr>
          <a:xfrm>
            <a:off x="895350" y="5905500"/>
            <a:ext cx="10401300" cy="3429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650" b="1">
                <a:solidFill>
                  <a:srgbClr val="397ECC"/>
                </a:solidFill>
                <a:latin typeface="DengXian"/>
                <a:ea typeface="DengXian"/>
                <a:cs typeface="DengXian"/>
              </a:defRPr>
            </a:pPr>
            <a:r>
              <a:rPr sz="1650" b="1">
                <a:solidFill>
                  <a:srgbClr val="397ECC"/>
                </a:solidFill>
                <a:latin typeface="DengXian"/>
                <a:ea typeface="DengXian"/>
                <a:cs typeface="DengXian"/>
              </a:rPr>
              <a:t>以明确的测试边界、工况归一化方法和数据规则贯穿项目全过程。</a:t>
            </a:r>
          </a:p>
        </p:txBody>
      </p:sp>
      <p:pic>
        <p:nvPicPr>
          <p:cNvPr id="41" name="P18 Narration V2 Brigh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-914400"/>
            <a:ext cx="1" cy="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5633000"/>
      </p:ext>
    </p:extLst>
  </p:cSld>
  <p:clrMapOvr>
    <a:masterClrMapping/>
  </p:clrMapOvr>
  <p:transition spd="med" advClick="1" advTm="18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id="7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接连接符 15">
            <a:extLst>
              <a:ext uri="{FF2B5EF4-FFF2-40B4-BE49-F238E27FC236}">
                <a16:creationId xmlns:a16="http://schemas.microsoft.com/office/drawing/2014/main" id="{FC7F4566-CF4E-4D36-9170-5C4BEBB59DB8}"/>
              </a:ext>
            </a:extLst>
          </p:cNvPr>
          <p:cNvSpPr>
            <a:spLocks noGrp="1"/>
          </p:cNvSpPr>
          <p:nvPr/>
        </p:nvSpPr>
        <p:spPr>
          <a:xfrm>
            <a:off x="495300" y="685800"/>
            <a:ext cx="112014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2BB2CA4-3741-4428-A116-E3F84C68C057}"/>
              </a:ext>
            </a:extLst>
          </p:cNvPr>
          <p:cNvSpPr>
            <a:spLocks noGrp="1"/>
          </p:cNvSpPr>
          <p:nvPr/>
        </p:nvSpPr>
        <p:spPr>
          <a:xfrm>
            <a:off x="495300" y="819150"/>
            <a:ext cx="11201400" cy="66675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46C94BB-F0F9-4F81-BC08-79EDA91EFE58}"/>
              </a:ext>
            </a:extLst>
          </p:cNvPr>
          <p:cNvSpPr>
            <a:spLocks noGrp="1"/>
          </p:cNvSpPr>
          <p:nvPr/>
        </p:nvSpPr>
        <p:spPr>
          <a:xfrm>
            <a:off x="495300" y="876300"/>
            <a:ext cx="10668000" cy="4572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 fontScale="83333"/>
          </a:bodyPr>
          <a:lstStyle/>
          <a:p>
            <a:pPr algn="l">
              <a:defRPr sz="36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36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研发能力与知识产权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E48533-F9A3-46A4-ACC7-FFAF5865CA6A}"/>
              </a:ext>
            </a:extLst>
          </p:cNvPr>
          <p:cNvSpPr>
            <a:spLocks noGrp="1"/>
          </p:cNvSpPr>
          <p:nvPr/>
        </p:nvSpPr>
        <p:spPr>
          <a:xfrm>
            <a:off x="11258550" y="6438900"/>
            <a:ext cx="438150" cy="190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r">
              <a:defRPr sz="975" b="0">
                <a:solidFill>
                  <a:srgbClr val="94A3B8"/>
                </a:solidFill>
                <a:latin typeface="DengXian"/>
                <a:ea typeface="DengXian"/>
                <a:cs typeface="DengXian"/>
              </a:defRPr>
            </a:pPr>
            <a:r>
              <a:rPr sz="975" b="0">
                <a:solidFill>
                  <a:srgbClr val="94A3B8"/>
                </a:solidFill>
                <a:latin typeface="DengXian"/>
                <a:ea typeface="DengXian"/>
                <a:cs typeface="DengXian"/>
              </a:rPr>
              <a:t>19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DB47A85-D585-4927-9B0B-DDE78C53AD33}"/>
              </a:ext>
            </a:extLst>
          </p:cNvPr>
          <p:cNvSpPr>
            <a:spLocks noGrp="1"/>
          </p:cNvSpPr>
          <p:nvPr/>
        </p:nvSpPr>
        <p:spPr>
          <a:xfrm>
            <a:off x="723900" y="1733550"/>
            <a:ext cx="5334000" cy="10668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21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21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核心技术及相关知识产权自主掌握，已形成涵盖声波发生装置、系统控制和工程应用的知识产权布局。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A9F53F02-7901-4F54-B953-FBB4673A0C0D}"/>
              </a:ext>
            </a:extLst>
          </p:cNvPr>
          <p:cNvSpPr>
            <a:spLocks noGrp="1"/>
          </p:cNvSpPr>
          <p:nvPr/>
        </p:nvSpPr>
        <p:spPr>
          <a:xfrm>
            <a:off x="800100" y="3543300"/>
            <a:ext cx="76200" cy="762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6280BBA-5173-4E0A-8F63-EE6AEA5F9B47}"/>
              </a:ext>
            </a:extLst>
          </p:cNvPr>
          <p:cNvSpPr>
            <a:spLocks noGrp="1"/>
          </p:cNvSpPr>
          <p:nvPr/>
        </p:nvSpPr>
        <p:spPr>
          <a:xfrm>
            <a:off x="971550" y="3467100"/>
            <a:ext cx="4762500" cy="4000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575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575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声波发生装置研发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4965D3A4-1ACA-4350-888F-EBA4F196395A}"/>
              </a:ext>
            </a:extLst>
          </p:cNvPr>
          <p:cNvSpPr>
            <a:spLocks noGrp="1"/>
          </p:cNvSpPr>
          <p:nvPr/>
        </p:nvSpPr>
        <p:spPr>
          <a:xfrm>
            <a:off x="800100" y="4152900"/>
            <a:ext cx="76200" cy="762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E0736B6-9A35-4C50-B4D0-3AF98585688B}"/>
              </a:ext>
            </a:extLst>
          </p:cNvPr>
          <p:cNvSpPr>
            <a:spLocks noGrp="1"/>
          </p:cNvSpPr>
          <p:nvPr/>
        </p:nvSpPr>
        <p:spPr>
          <a:xfrm>
            <a:off x="971550" y="4076700"/>
            <a:ext cx="4762500" cy="4000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575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575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系统控制与数据分析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9CAB1553-27D1-47FF-8BDC-399853C757D8}"/>
              </a:ext>
            </a:extLst>
          </p:cNvPr>
          <p:cNvSpPr>
            <a:spLocks noGrp="1"/>
          </p:cNvSpPr>
          <p:nvPr/>
        </p:nvSpPr>
        <p:spPr>
          <a:xfrm>
            <a:off x="800100" y="4762500"/>
            <a:ext cx="76200" cy="762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C7A484A-913D-4E04-BB26-F19408726499}"/>
              </a:ext>
            </a:extLst>
          </p:cNvPr>
          <p:cNvSpPr>
            <a:spLocks noGrp="1"/>
          </p:cNvSpPr>
          <p:nvPr/>
        </p:nvSpPr>
        <p:spPr>
          <a:xfrm>
            <a:off x="971550" y="4686300"/>
            <a:ext cx="4762500" cy="4000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575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575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工程设计与应用经验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CE8A018-F3D1-4F78-806B-7C7797216D2E}"/>
              </a:ext>
            </a:extLst>
          </p:cNvPr>
          <p:cNvSpPr>
            <a:spLocks noGrp="1"/>
          </p:cNvSpPr>
          <p:nvPr/>
        </p:nvSpPr>
        <p:spPr>
          <a:xfrm>
            <a:off x="6686550" y="1714500"/>
            <a:ext cx="4457700" cy="3143250"/>
          </a:xfrm>
          <a:prstGeom prst="roundRect">
            <a:avLst>
              <a:gd name="adj" fmla="val 2424"/>
            </a:avLst>
          </a:prstGeom>
          <a:solidFill>
            <a:srgbClr val="EEF6FF"/>
          </a:solidFill>
          <a:ln w="9525">
            <a:solidFill>
              <a:srgbClr val="8EC5FF"/>
            </a:solidFill>
            <a:prstDash val="solid"/>
          </a:ln>
        </p:spPr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D1923F1-30F8-4977-9CF0-9E07757834ED}"/>
              </a:ext>
            </a:extLst>
          </p:cNvPr>
          <p:cNvSpPr>
            <a:spLocks noGrp="1"/>
          </p:cNvSpPr>
          <p:nvPr/>
        </p:nvSpPr>
        <p:spPr>
          <a:xfrm>
            <a:off x="7029450" y="2076450"/>
            <a:ext cx="238125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125" b="1">
                <a:solidFill>
                  <a:srgbClr val="397ECC"/>
                </a:solidFill>
                <a:latin typeface="DengXian"/>
                <a:ea typeface="DengXian"/>
                <a:cs typeface="DengXian"/>
              </a:defRPr>
            </a:pPr>
            <a:r>
              <a:rPr sz="1125" b="1">
                <a:solidFill>
                  <a:srgbClr val="397ECC"/>
                </a:solidFill>
                <a:latin typeface="DengXian"/>
                <a:ea typeface="DengXian"/>
                <a:cs typeface="DengXian"/>
              </a:rPr>
              <a:t>知识产权体系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DEF0CBF-0DE0-4F4A-84A4-3027797E663F}"/>
              </a:ext>
            </a:extLst>
          </p:cNvPr>
          <p:cNvSpPr>
            <a:spLocks noGrp="1"/>
          </p:cNvSpPr>
          <p:nvPr/>
        </p:nvSpPr>
        <p:spPr>
          <a:xfrm>
            <a:off x="7029450" y="2514600"/>
            <a:ext cx="3429000" cy="1714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2025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2025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发明专利</a:t>
            </a:r>
          </a:p>
          <a:p>
            <a:pPr algn="l">
              <a:defRPr sz="2025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2025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实用新型专利</a:t>
            </a:r>
          </a:p>
          <a:p>
            <a:pPr algn="l">
              <a:defRPr sz="2025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2025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软件著作权</a:t>
            </a:r>
          </a:p>
          <a:p>
            <a:pPr algn="l">
              <a:defRPr sz="2025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2025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工程应用经验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9F0D464-3C05-49C3-92AB-C38E11B04F70}"/>
              </a:ext>
            </a:extLst>
          </p:cNvPr>
          <p:cNvSpPr>
            <a:spLocks noGrp="1"/>
          </p:cNvSpPr>
          <p:nvPr/>
        </p:nvSpPr>
        <p:spPr>
          <a:xfrm>
            <a:off x="7029450" y="4362450"/>
            <a:ext cx="3619500" cy="3619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275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75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已形成相关专利及软件著作权体系。</a:t>
            </a:r>
          </a:p>
        </p:txBody>
      </p:sp>
      <p:pic>
        <p:nvPicPr>
          <p:cNvPr id="17" name="P19 Narration V2 Brigh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-914400"/>
            <a:ext cx="1" cy="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7349850"/>
      </p:ext>
    </p:extLst>
  </p:cSld>
  <p:clrMapOvr>
    <a:masterClrMapping/>
  </p:clrMapOvr>
  <p:transition spd="med" advClick="1" advTm="143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接连接符 15">
            <a:extLst>
              <a:ext uri="{FF2B5EF4-FFF2-40B4-BE49-F238E27FC236}">
                <a16:creationId xmlns:a16="http://schemas.microsoft.com/office/drawing/2014/main" id="{DD70CFC2-CEA2-4CF6-B149-CECA33A65006}"/>
              </a:ext>
            </a:extLst>
          </p:cNvPr>
          <p:cNvSpPr>
            <a:spLocks noGrp="1"/>
          </p:cNvSpPr>
          <p:nvPr/>
        </p:nvSpPr>
        <p:spPr>
          <a:xfrm>
            <a:off x="495300" y="685800"/>
            <a:ext cx="112014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0CDDA7C-8681-493C-802C-A52C9CAC1F71}"/>
              </a:ext>
            </a:extLst>
          </p:cNvPr>
          <p:cNvSpPr>
            <a:spLocks noGrp="1"/>
          </p:cNvSpPr>
          <p:nvPr/>
        </p:nvSpPr>
        <p:spPr>
          <a:xfrm>
            <a:off x="495300" y="819150"/>
            <a:ext cx="11201400" cy="66675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5DA76C5-EB7E-476F-9988-09BDB4DC475D}"/>
              </a:ext>
            </a:extLst>
          </p:cNvPr>
          <p:cNvSpPr>
            <a:spLocks noGrp="1"/>
          </p:cNvSpPr>
          <p:nvPr/>
        </p:nvSpPr>
        <p:spPr>
          <a:xfrm>
            <a:off x="495300" y="876300"/>
            <a:ext cx="10668000" cy="4572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 fontScale="83333"/>
          </a:bodyPr>
          <a:lstStyle/>
          <a:p>
            <a:pPr algn="l">
              <a:defRPr sz="36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36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一页核心结论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BAEFEF7-E225-41F7-8C79-EFB2CC4DDBF1}"/>
              </a:ext>
            </a:extLst>
          </p:cNvPr>
          <p:cNvSpPr>
            <a:spLocks noGrp="1"/>
          </p:cNvSpPr>
          <p:nvPr/>
        </p:nvSpPr>
        <p:spPr>
          <a:xfrm>
            <a:off x="11258550" y="6438900"/>
            <a:ext cx="438150" cy="190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r">
              <a:defRPr sz="975" b="0">
                <a:solidFill>
                  <a:srgbClr val="94A3B8"/>
                </a:solidFill>
                <a:latin typeface="DengXian"/>
                <a:ea typeface="DengXian"/>
                <a:cs typeface="DengXian"/>
              </a:defRPr>
            </a:pPr>
            <a:r>
              <a:rPr sz="975" b="0">
                <a:solidFill>
                  <a:srgbClr val="94A3B8"/>
                </a:solidFill>
                <a:latin typeface="DengXian"/>
                <a:ea typeface="DengXian"/>
                <a:cs typeface="DengXian"/>
              </a:rPr>
              <a:t>02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C4C8FBB-4460-4297-A2BB-AF2B32622D3A}"/>
              </a:ext>
            </a:extLst>
          </p:cNvPr>
          <p:cNvSpPr>
            <a:spLocks noGrp="1"/>
          </p:cNvSpPr>
          <p:nvPr/>
        </p:nvSpPr>
        <p:spPr>
          <a:xfrm>
            <a:off x="685800" y="1771650"/>
            <a:ext cx="3429000" cy="12382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750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750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≥15%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1BC74C2-5AEB-490E-A6E3-900758743EBA}"/>
              </a:ext>
            </a:extLst>
          </p:cNvPr>
          <p:cNvSpPr>
            <a:spLocks noGrp="1"/>
          </p:cNvSpPr>
          <p:nvPr/>
        </p:nvSpPr>
        <p:spPr>
          <a:xfrm>
            <a:off x="685800" y="3048000"/>
            <a:ext cx="3429000" cy="381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875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875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蒸发水回收率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2929842-C96E-4EE6-A2D7-8F2D6DCE4500}"/>
              </a:ext>
            </a:extLst>
          </p:cNvPr>
          <p:cNvSpPr>
            <a:spLocks noGrp="1"/>
          </p:cNvSpPr>
          <p:nvPr/>
        </p:nvSpPr>
        <p:spPr>
          <a:xfrm>
            <a:off x="685800" y="3486150"/>
            <a:ext cx="3429000" cy="4953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275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75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按约定测试边界与同工况归一化方法计算</a:t>
            </a:r>
          </a:p>
        </p:txBody>
      </p:sp>
      <p:sp>
        <p:nvSpPr>
          <p:cNvPr id="8" name="直接连接符 7">
            <a:extLst>
              <a:ext uri="{FF2B5EF4-FFF2-40B4-BE49-F238E27FC236}">
                <a16:creationId xmlns:a16="http://schemas.microsoft.com/office/drawing/2014/main" id="{03C78182-57F5-489C-87EE-3472C16FF06B}"/>
              </a:ext>
            </a:extLst>
          </p:cNvPr>
          <p:cNvSpPr>
            <a:spLocks noGrp="1"/>
          </p:cNvSpPr>
          <p:nvPr/>
        </p:nvSpPr>
        <p:spPr>
          <a:xfrm>
            <a:off x="4552950" y="1657350"/>
            <a:ext cx="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8DDEF10-DC46-4BDA-B010-390A94A4DF75}"/>
              </a:ext>
            </a:extLst>
          </p:cNvPr>
          <p:cNvSpPr>
            <a:spLocks noGrp="1"/>
          </p:cNvSpPr>
          <p:nvPr/>
        </p:nvSpPr>
        <p:spPr>
          <a:xfrm>
            <a:off x="4953000" y="1733550"/>
            <a:ext cx="20955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125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1125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01  项目验证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3FEDA07-634A-4063-95CA-B68E118BD52D}"/>
              </a:ext>
            </a:extLst>
          </p:cNvPr>
          <p:cNvSpPr>
            <a:spLocks noGrp="1"/>
          </p:cNvSpPr>
          <p:nvPr/>
        </p:nvSpPr>
        <p:spPr>
          <a:xfrm>
            <a:off x="4953000" y="2038350"/>
            <a:ext cx="6000750" cy="6477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725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725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多个电厂项目测试结果表明，蒸发水回收率不低于15%。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EC7F283-A0BD-4D65-8E77-2D164C9A6F17}"/>
              </a:ext>
            </a:extLst>
          </p:cNvPr>
          <p:cNvSpPr>
            <a:spLocks noGrp="1"/>
          </p:cNvSpPr>
          <p:nvPr/>
        </p:nvSpPr>
        <p:spPr>
          <a:xfrm>
            <a:off x="4953000" y="2952750"/>
            <a:ext cx="20955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125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1125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02  工程实施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0DAC341-3F50-4614-B407-0C97A4FE2184}"/>
              </a:ext>
            </a:extLst>
          </p:cNvPr>
          <p:cNvSpPr>
            <a:spLocks noGrp="1"/>
          </p:cNvSpPr>
          <p:nvPr/>
        </p:nvSpPr>
        <p:spPr>
          <a:xfrm>
            <a:off x="4953000" y="3257550"/>
            <a:ext cx="6000750" cy="7810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725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725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从水量平衡、布置设计到同工况测试和归一化验收，形成完整实施路径。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0503033-3047-47E7-9925-188E63836E0F}"/>
              </a:ext>
            </a:extLst>
          </p:cNvPr>
          <p:cNvSpPr>
            <a:spLocks noGrp="1"/>
          </p:cNvSpPr>
          <p:nvPr/>
        </p:nvSpPr>
        <p:spPr>
          <a:xfrm>
            <a:off x="4953000" y="4362450"/>
            <a:ext cx="20955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125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1125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03  收益核算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A3F9B03-7252-47B8-ABE4-151216A33473}"/>
              </a:ext>
            </a:extLst>
          </p:cNvPr>
          <p:cNvSpPr>
            <a:spLocks noGrp="1"/>
          </p:cNvSpPr>
          <p:nvPr/>
        </p:nvSpPr>
        <p:spPr>
          <a:xfrm>
            <a:off x="4953000" y="4667250"/>
            <a:ext cx="6000750" cy="666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725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725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分别核算直接回收收益、可验证的联动收益和系统运行费用。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7192F14-FEBD-4AB8-AB85-31B46BF67EC5}"/>
              </a:ext>
            </a:extLst>
          </p:cNvPr>
          <p:cNvSpPr>
            <a:spLocks noGrp="1"/>
          </p:cNvSpPr>
          <p:nvPr/>
        </p:nvSpPr>
        <p:spPr>
          <a:xfrm>
            <a:off x="685800" y="5867400"/>
            <a:ext cx="10287000" cy="381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275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75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三份正式测试材料均验证了不低于15%的蒸发水回收效果。</a:t>
            </a:r>
          </a:p>
        </p:txBody>
      </p:sp>
      <p:pic>
        <p:nvPicPr>
          <p:cNvPr id="17" name="P02 Narration V2 Brigh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-914400"/>
            <a:ext cx="1" cy="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5137191"/>
      </p:ext>
    </p:extLst>
  </p:cSld>
  <p:clrMapOvr>
    <a:masterClrMapping/>
  </p:clrMapOvr>
  <p:transition spd="med" advClick="1" advTm="236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5030D78C-F2EB-4045-9365-F4ACDFA8E19F}"/>
              </a:ext>
            </a:extLst>
          </p:cNvPr>
          <p:cNvSpPr>
            <a:spLocks noGrp="1"/>
          </p:cNvSpPr>
          <p:nvPr/>
        </p:nvSpPr>
        <p:spPr>
          <a:xfrm>
            <a:off x="781050" y="1524000"/>
            <a:ext cx="9715500" cy="1428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40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40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把声波收水做成一项</a:t>
            </a:r>
          </a:p>
          <a:p>
            <a:pPr algn="l">
              <a:defRPr sz="40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40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可定义、可测试、可收益核算的工程方案</a:t>
            </a:r>
          </a:p>
        </p:txBody>
      </p:sp>
      <p:sp>
        <p:nvSpPr>
          <p:cNvPr id="2" name="直接连接符 1">
            <a:extLst>
              <a:ext uri="{FF2B5EF4-FFF2-40B4-BE49-F238E27FC236}">
                <a16:creationId xmlns:a16="http://schemas.microsoft.com/office/drawing/2014/main" id="{0B875F61-06FB-4FAC-8147-E15A8C1FB4E5}"/>
              </a:ext>
            </a:extLst>
          </p:cNvPr>
          <p:cNvSpPr>
            <a:spLocks noGrp="1"/>
          </p:cNvSpPr>
          <p:nvPr/>
        </p:nvSpPr>
        <p:spPr>
          <a:xfrm>
            <a:off x="800100" y="3219450"/>
            <a:ext cx="7239000" cy="0"/>
          </a:xfrm>
          <a:prstGeom prst="line">
            <a:avLst/>
          </a:prstGeom>
          <a:noFill/>
          <a:ln w="28575">
            <a:solidFill>
              <a:srgbClr val="63A6FF"/>
            </a:solidFill>
            <a:prstDash val="solid"/>
          </a:ln>
        </p:spPr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AA33ADF-55BE-45F6-83E8-08179A294A65}"/>
              </a:ext>
            </a:extLst>
          </p:cNvPr>
          <p:cNvSpPr>
            <a:spLocks noGrp="1"/>
          </p:cNvSpPr>
          <p:nvPr/>
        </p:nvSpPr>
        <p:spPr>
          <a:xfrm>
            <a:off x="800100" y="3714750"/>
            <a:ext cx="2762250" cy="666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405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405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15%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377EF20-50EC-4A36-A859-11D96896F27B}"/>
              </a:ext>
            </a:extLst>
          </p:cNvPr>
          <p:cNvSpPr>
            <a:spLocks noGrp="1"/>
          </p:cNvSpPr>
          <p:nvPr/>
        </p:nvSpPr>
        <p:spPr>
          <a:xfrm>
            <a:off x="800100" y="4476750"/>
            <a:ext cx="2762250" cy="4953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425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425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蒸发水回收率保证值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8807245-A60B-4DAE-BE54-1DAEF0005A45}"/>
              </a:ext>
            </a:extLst>
          </p:cNvPr>
          <p:cNvSpPr>
            <a:spLocks noGrp="1"/>
          </p:cNvSpPr>
          <p:nvPr/>
        </p:nvSpPr>
        <p:spPr>
          <a:xfrm>
            <a:off x="4152900" y="3714750"/>
            <a:ext cx="2762250" cy="666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405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405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三份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F79207F-C3E1-43F5-B966-B3475E92931F}"/>
              </a:ext>
            </a:extLst>
          </p:cNvPr>
          <p:cNvSpPr>
            <a:spLocks noGrp="1"/>
          </p:cNvSpPr>
          <p:nvPr/>
        </p:nvSpPr>
        <p:spPr>
          <a:xfrm>
            <a:off x="4152900" y="4476750"/>
            <a:ext cx="2762250" cy="4953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425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425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正式项目测试材料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B1ADA5D-24C6-4AFB-9963-99159BD525D1}"/>
              </a:ext>
            </a:extLst>
          </p:cNvPr>
          <p:cNvSpPr>
            <a:spLocks noGrp="1"/>
          </p:cNvSpPr>
          <p:nvPr/>
        </p:nvSpPr>
        <p:spPr>
          <a:xfrm>
            <a:off x="7505700" y="3714750"/>
            <a:ext cx="2762250" cy="666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4050" b="1">
                <a:solidFill>
                  <a:srgbClr val="3FA67A"/>
                </a:solidFill>
                <a:latin typeface="DengXian"/>
                <a:ea typeface="DengXian"/>
                <a:cs typeface="DengXian"/>
              </a:defRPr>
            </a:pPr>
            <a:r>
              <a:rPr sz="4050" b="1">
                <a:solidFill>
                  <a:srgbClr val="3FA67A"/>
                </a:solidFill>
                <a:latin typeface="DengXian"/>
                <a:ea typeface="DengXian"/>
                <a:cs typeface="DengXian"/>
              </a:rPr>
              <a:t>一套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14C98BB-7046-430B-A64A-B3CF4F6A10B6}"/>
              </a:ext>
            </a:extLst>
          </p:cNvPr>
          <p:cNvSpPr>
            <a:spLocks noGrp="1"/>
          </p:cNvSpPr>
          <p:nvPr/>
        </p:nvSpPr>
        <p:spPr>
          <a:xfrm>
            <a:off x="7505700" y="4476750"/>
            <a:ext cx="2762250" cy="4953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425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425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从设计到验收的实施路径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0B26C2A-F752-4724-A677-F63951DF93B6}"/>
              </a:ext>
            </a:extLst>
          </p:cNvPr>
          <p:cNvSpPr>
            <a:spLocks noGrp="1"/>
          </p:cNvSpPr>
          <p:nvPr/>
        </p:nvSpPr>
        <p:spPr>
          <a:xfrm>
            <a:off x="800100" y="5715000"/>
            <a:ext cx="10001250" cy="3429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800" b="1">
                <a:solidFill>
                  <a:srgbClr val="397ECC"/>
                </a:solidFill>
                <a:latin typeface="DengXian"/>
                <a:ea typeface="DengXian"/>
                <a:cs typeface="DengXian"/>
              </a:defRPr>
            </a:pPr>
            <a:r>
              <a:rPr sz="1800" b="1">
                <a:solidFill>
                  <a:srgbClr val="397ECC"/>
                </a:solidFill>
                <a:latin typeface="DengXian"/>
                <a:ea typeface="DengXian"/>
                <a:cs typeface="DengXian"/>
              </a:rPr>
              <a:t>让节水效果有数据、项目收益可核算、实施结果可验收。</a:t>
            </a:r>
          </a:p>
        </p:txBody>
      </p:sp>
      <p:pic>
        <p:nvPicPr>
          <p:cNvPr id="11" name="P20 Narration V2 Brigh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-914400"/>
            <a:ext cx="1" cy="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1097154"/>
      </p:ext>
    </p:extLst>
  </p:cSld>
  <p:clrMapOvr>
    <a:masterClrMapping/>
  </p:clrMapOvr>
  <p:transition spd="slow" advClick="1" advTm="166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开场视频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pening Video 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fast" advClick="1" advTm="404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showWhenStopped="1"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直接连接符 35">
            <a:extLst>
              <a:ext uri="{FF2B5EF4-FFF2-40B4-BE49-F238E27FC236}">
                <a16:creationId xmlns:a16="http://schemas.microsoft.com/office/drawing/2014/main" id="{C73C8F16-48F4-4CBD-A347-A325E0EC2E74}"/>
              </a:ext>
            </a:extLst>
          </p:cNvPr>
          <p:cNvSpPr>
            <a:spLocks noGrp="1"/>
          </p:cNvSpPr>
          <p:nvPr/>
        </p:nvSpPr>
        <p:spPr>
          <a:xfrm>
            <a:off x="495300" y="685800"/>
            <a:ext cx="112014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EDCEF93-A0E8-4ABE-B7E5-DFC3D66C975C}"/>
              </a:ext>
            </a:extLst>
          </p:cNvPr>
          <p:cNvSpPr>
            <a:spLocks noGrp="1"/>
          </p:cNvSpPr>
          <p:nvPr/>
        </p:nvSpPr>
        <p:spPr>
          <a:xfrm>
            <a:off x="495300" y="819150"/>
            <a:ext cx="11201400" cy="66675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1E0C3BF-114A-4837-B400-2F3A072E3D6A}"/>
              </a:ext>
            </a:extLst>
          </p:cNvPr>
          <p:cNvSpPr>
            <a:spLocks noGrp="1"/>
          </p:cNvSpPr>
          <p:nvPr/>
        </p:nvSpPr>
        <p:spPr>
          <a:xfrm>
            <a:off x="495300" y="876300"/>
            <a:ext cx="10668000" cy="4572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 fontScale="83333"/>
          </a:bodyPr>
          <a:lstStyle/>
          <a:p>
            <a:pPr algn="l">
              <a:defRPr sz="36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36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目录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03156FE-2E07-4CCE-8FDF-F91DB680C189}"/>
              </a:ext>
            </a:extLst>
          </p:cNvPr>
          <p:cNvSpPr>
            <a:spLocks noGrp="1"/>
          </p:cNvSpPr>
          <p:nvPr/>
        </p:nvSpPr>
        <p:spPr>
          <a:xfrm>
            <a:off x="11258550" y="6438900"/>
            <a:ext cx="438150" cy="190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r">
              <a:defRPr sz="975" b="0">
                <a:solidFill>
                  <a:srgbClr val="94A3B8"/>
                </a:solidFill>
                <a:latin typeface="DengXian"/>
                <a:ea typeface="DengXian"/>
                <a:cs typeface="DengXian"/>
              </a:defRPr>
            </a:pPr>
            <a:r>
              <a:rPr sz="975" b="0">
                <a:solidFill>
                  <a:srgbClr val="94A3B8"/>
                </a:solidFill>
                <a:latin typeface="DengXian"/>
                <a:ea typeface="DengXian"/>
                <a:cs typeface="DengXian"/>
              </a:rPr>
              <a:t>03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D1D181A-F8C8-47AE-8E7A-624C429A8567}"/>
              </a:ext>
            </a:extLst>
          </p:cNvPr>
          <p:cNvSpPr>
            <a:spLocks noGrp="1"/>
          </p:cNvSpPr>
          <p:nvPr/>
        </p:nvSpPr>
        <p:spPr>
          <a:xfrm>
            <a:off x="495300" y="3276600"/>
            <a:ext cx="11201400" cy="38100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E68BB21-288A-4A6E-AF8F-37D4819FCF43}"/>
              </a:ext>
            </a:extLst>
          </p:cNvPr>
          <p:cNvSpPr>
            <a:spLocks noGrp="1"/>
          </p:cNvSpPr>
          <p:nvPr/>
        </p:nvSpPr>
        <p:spPr>
          <a:xfrm>
            <a:off x="1562100" y="1600200"/>
            <a:ext cx="4095750" cy="87630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C6481E1-282F-4963-9687-D494C115E086}"/>
              </a:ext>
            </a:extLst>
          </p:cNvPr>
          <p:cNvSpPr>
            <a:spLocks noGrp="1"/>
          </p:cNvSpPr>
          <p:nvPr/>
        </p:nvSpPr>
        <p:spPr>
          <a:xfrm>
            <a:off x="819150" y="1695450"/>
            <a:ext cx="666750" cy="5143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270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270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01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75857AA-5FDA-4802-9FDE-7B15CBA5BA34}"/>
              </a:ext>
            </a:extLst>
          </p:cNvPr>
          <p:cNvSpPr>
            <a:spLocks noGrp="1"/>
          </p:cNvSpPr>
          <p:nvPr/>
        </p:nvSpPr>
        <p:spPr>
          <a:xfrm>
            <a:off x="1638300" y="1695450"/>
            <a:ext cx="2667000" cy="3619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21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21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项目背景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257DF5D-E4CA-4322-861C-0838618099FA}"/>
              </a:ext>
            </a:extLst>
          </p:cNvPr>
          <p:cNvSpPr>
            <a:spLocks noGrp="1"/>
          </p:cNvSpPr>
          <p:nvPr/>
        </p:nvSpPr>
        <p:spPr>
          <a:xfrm>
            <a:off x="1638300" y="2105025"/>
            <a:ext cx="3714750" cy="323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350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350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为什么做、回收什么</a:t>
            </a:r>
          </a:p>
        </p:txBody>
      </p:sp>
      <p:sp>
        <p:nvSpPr>
          <p:cNvPr id="10" name="直接连接符 9">
            <a:extLst>
              <a:ext uri="{FF2B5EF4-FFF2-40B4-BE49-F238E27FC236}">
                <a16:creationId xmlns:a16="http://schemas.microsoft.com/office/drawing/2014/main" id="{AA99223B-E1A0-4FAF-8559-4A5F194531A7}"/>
              </a:ext>
            </a:extLst>
          </p:cNvPr>
          <p:cNvSpPr>
            <a:spLocks noGrp="1"/>
          </p:cNvSpPr>
          <p:nvPr/>
        </p:nvSpPr>
        <p:spPr>
          <a:xfrm>
            <a:off x="819150" y="2609850"/>
            <a:ext cx="47625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C6231B2-4E46-48F8-9EC8-46CD253BE7B8}"/>
              </a:ext>
            </a:extLst>
          </p:cNvPr>
          <p:cNvSpPr>
            <a:spLocks noGrp="1"/>
          </p:cNvSpPr>
          <p:nvPr/>
        </p:nvSpPr>
        <p:spPr>
          <a:xfrm>
            <a:off x="7029450" y="1600200"/>
            <a:ext cx="4095750" cy="87630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AF1779D-F9C1-4875-88C7-A73F4B9BB78D}"/>
              </a:ext>
            </a:extLst>
          </p:cNvPr>
          <p:cNvSpPr>
            <a:spLocks noGrp="1"/>
          </p:cNvSpPr>
          <p:nvPr/>
        </p:nvSpPr>
        <p:spPr>
          <a:xfrm>
            <a:off x="6286500" y="1695450"/>
            <a:ext cx="666750" cy="5143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270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270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02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12255A0-55FE-4666-BD26-0A255A18BFFA}"/>
              </a:ext>
            </a:extLst>
          </p:cNvPr>
          <p:cNvSpPr>
            <a:spLocks noGrp="1"/>
          </p:cNvSpPr>
          <p:nvPr/>
        </p:nvSpPr>
        <p:spPr>
          <a:xfrm>
            <a:off x="7105650" y="1695450"/>
            <a:ext cx="2667000" cy="3619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21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21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技术原理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D0C544E-DB22-4837-8C25-87A626B2E2AC}"/>
              </a:ext>
            </a:extLst>
          </p:cNvPr>
          <p:cNvSpPr>
            <a:spLocks noGrp="1"/>
          </p:cNvSpPr>
          <p:nvPr/>
        </p:nvSpPr>
        <p:spPr>
          <a:xfrm>
            <a:off x="7105650" y="2105025"/>
            <a:ext cx="3714750" cy="323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350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350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如何促使液滴凝并回落</a:t>
            </a:r>
          </a:p>
        </p:txBody>
      </p:sp>
      <p:sp>
        <p:nvSpPr>
          <p:cNvPr id="15" name="直接连接符 14">
            <a:extLst>
              <a:ext uri="{FF2B5EF4-FFF2-40B4-BE49-F238E27FC236}">
                <a16:creationId xmlns:a16="http://schemas.microsoft.com/office/drawing/2014/main" id="{358B1B86-F7AF-446C-9B44-591C551DBAF5}"/>
              </a:ext>
            </a:extLst>
          </p:cNvPr>
          <p:cNvSpPr>
            <a:spLocks noGrp="1"/>
          </p:cNvSpPr>
          <p:nvPr/>
        </p:nvSpPr>
        <p:spPr>
          <a:xfrm>
            <a:off x="6286500" y="2609850"/>
            <a:ext cx="47625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0D39CB2-86CB-466A-8C6F-19F3D1F48D72}"/>
              </a:ext>
            </a:extLst>
          </p:cNvPr>
          <p:cNvSpPr>
            <a:spLocks noGrp="1"/>
          </p:cNvSpPr>
          <p:nvPr/>
        </p:nvSpPr>
        <p:spPr>
          <a:xfrm>
            <a:off x="1562100" y="2990850"/>
            <a:ext cx="4095750" cy="87630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E013E89-4F1E-4054-96BC-8A987AE846AB}"/>
              </a:ext>
            </a:extLst>
          </p:cNvPr>
          <p:cNvSpPr>
            <a:spLocks noGrp="1"/>
          </p:cNvSpPr>
          <p:nvPr/>
        </p:nvSpPr>
        <p:spPr>
          <a:xfrm>
            <a:off x="819150" y="3086100"/>
            <a:ext cx="666750" cy="5143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270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270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03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1DBBC44-E1C9-4FEC-A150-B48D8F80701A}"/>
              </a:ext>
            </a:extLst>
          </p:cNvPr>
          <p:cNvSpPr>
            <a:spLocks noGrp="1"/>
          </p:cNvSpPr>
          <p:nvPr/>
        </p:nvSpPr>
        <p:spPr>
          <a:xfrm>
            <a:off x="1638300" y="3086100"/>
            <a:ext cx="2667000" cy="3619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21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21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产品介绍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2DB7F6F-670C-42C2-8348-7FD791FAC2E5}"/>
              </a:ext>
            </a:extLst>
          </p:cNvPr>
          <p:cNvSpPr>
            <a:spLocks noGrp="1"/>
          </p:cNvSpPr>
          <p:nvPr/>
        </p:nvSpPr>
        <p:spPr>
          <a:xfrm>
            <a:off x="1638300" y="3495675"/>
            <a:ext cx="3714750" cy="323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350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350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系统组成、布置与控制</a:t>
            </a:r>
          </a:p>
        </p:txBody>
      </p:sp>
      <p:sp>
        <p:nvSpPr>
          <p:cNvPr id="20" name="直接连接符 19">
            <a:extLst>
              <a:ext uri="{FF2B5EF4-FFF2-40B4-BE49-F238E27FC236}">
                <a16:creationId xmlns:a16="http://schemas.microsoft.com/office/drawing/2014/main" id="{55585FAD-CE84-48EF-9B6F-82A4DC550D82}"/>
              </a:ext>
            </a:extLst>
          </p:cNvPr>
          <p:cNvSpPr>
            <a:spLocks noGrp="1"/>
          </p:cNvSpPr>
          <p:nvPr/>
        </p:nvSpPr>
        <p:spPr>
          <a:xfrm>
            <a:off x="819150" y="4000500"/>
            <a:ext cx="47625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B45560D-D023-4E37-8425-40CC88CC3844}"/>
              </a:ext>
            </a:extLst>
          </p:cNvPr>
          <p:cNvSpPr>
            <a:spLocks noGrp="1"/>
          </p:cNvSpPr>
          <p:nvPr/>
        </p:nvSpPr>
        <p:spPr>
          <a:xfrm>
            <a:off x="7029450" y="2990850"/>
            <a:ext cx="4095750" cy="87630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FA8DCB7-34E2-44C5-8908-6B9C9B8FDBD2}"/>
              </a:ext>
            </a:extLst>
          </p:cNvPr>
          <p:cNvSpPr>
            <a:spLocks noGrp="1"/>
          </p:cNvSpPr>
          <p:nvPr/>
        </p:nvSpPr>
        <p:spPr>
          <a:xfrm>
            <a:off x="6286500" y="3086100"/>
            <a:ext cx="666750" cy="5143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270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270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04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E9FC4E5-970E-4788-AD02-590F310F15C8}"/>
              </a:ext>
            </a:extLst>
          </p:cNvPr>
          <p:cNvSpPr>
            <a:spLocks noGrp="1"/>
          </p:cNvSpPr>
          <p:nvPr/>
        </p:nvSpPr>
        <p:spPr>
          <a:xfrm>
            <a:off x="7105650" y="3086100"/>
            <a:ext cx="2667000" cy="3619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21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21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效益分析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CAD1520-FC77-4C25-A42D-637D4A98E98D}"/>
              </a:ext>
            </a:extLst>
          </p:cNvPr>
          <p:cNvSpPr>
            <a:spLocks noGrp="1"/>
          </p:cNvSpPr>
          <p:nvPr/>
        </p:nvSpPr>
        <p:spPr>
          <a:xfrm>
            <a:off x="7105650" y="3495675"/>
            <a:ext cx="3714750" cy="323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350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350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确定性收益与边界</a:t>
            </a:r>
          </a:p>
        </p:txBody>
      </p:sp>
      <p:sp>
        <p:nvSpPr>
          <p:cNvPr id="25" name="直接连接符 24">
            <a:extLst>
              <a:ext uri="{FF2B5EF4-FFF2-40B4-BE49-F238E27FC236}">
                <a16:creationId xmlns:a16="http://schemas.microsoft.com/office/drawing/2014/main" id="{A9454B21-A629-4019-9880-A744D74B5D80}"/>
              </a:ext>
            </a:extLst>
          </p:cNvPr>
          <p:cNvSpPr>
            <a:spLocks noGrp="1"/>
          </p:cNvSpPr>
          <p:nvPr/>
        </p:nvSpPr>
        <p:spPr>
          <a:xfrm>
            <a:off x="6286500" y="4000500"/>
            <a:ext cx="47625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774C967-4EE5-43E2-8E5B-A04DC33E7884}"/>
              </a:ext>
            </a:extLst>
          </p:cNvPr>
          <p:cNvSpPr>
            <a:spLocks noGrp="1"/>
          </p:cNvSpPr>
          <p:nvPr/>
        </p:nvSpPr>
        <p:spPr>
          <a:xfrm>
            <a:off x="1562100" y="4381500"/>
            <a:ext cx="4095750" cy="87630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7938AD1-5FD9-4C37-A7C5-89A93F761575}"/>
              </a:ext>
            </a:extLst>
          </p:cNvPr>
          <p:cNvSpPr>
            <a:spLocks noGrp="1"/>
          </p:cNvSpPr>
          <p:nvPr/>
        </p:nvSpPr>
        <p:spPr>
          <a:xfrm>
            <a:off x="819150" y="4476750"/>
            <a:ext cx="666750" cy="5143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270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270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05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B0700F3-A552-49FE-BC96-63CA8E019771}"/>
              </a:ext>
            </a:extLst>
          </p:cNvPr>
          <p:cNvSpPr>
            <a:spLocks noGrp="1"/>
          </p:cNvSpPr>
          <p:nvPr/>
        </p:nvSpPr>
        <p:spPr>
          <a:xfrm>
            <a:off x="1638300" y="4476750"/>
            <a:ext cx="2667000" cy="3619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21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21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项目案例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A867B36-FCF4-486B-B0EA-07F92E08D1F0}"/>
              </a:ext>
            </a:extLst>
          </p:cNvPr>
          <p:cNvSpPr>
            <a:spLocks noGrp="1"/>
          </p:cNvSpPr>
          <p:nvPr/>
        </p:nvSpPr>
        <p:spPr>
          <a:xfrm>
            <a:off x="1638300" y="4886325"/>
            <a:ext cx="3714750" cy="323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350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350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三份正式测试证据</a:t>
            </a:r>
          </a:p>
        </p:txBody>
      </p:sp>
      <p:sp>
        <p:nvSpPr>
          <p:cNvPr id="30" name="直接连接符 29">
            <a:extLst>
              <a:ext uri="{FF2B5EF4-FFF2-40B4-BE49-F238E27FC236}">
                <a16:creationId xmlns:a16="http://schemas.microsoft.com/office/drawing/2014/main" id="{6D315533-7FC0-4CB5-8B0B-425CDC6FBE78}"/>
              </a:ext>
            </a:extLst>
          </p:cNvPr>
          <p:cNvSpPr>
            <a:spLocks noGrp="1"/>
          </p:cNvSpPr>
          <p:nvPr/>
        </p:nvSpPr>
        <p:spPr>
          <a:xfrm>
            <a:off x="819150" y="5391150"/>
            <a:ext cx="47625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2922F40-61F8-4D2F-A674-453CDB471033}"/>
              </a:ext>
            </a:extLst>
          </p:cNvPr>
          <p:cNvSpPr>
            <a:spLocks noGrp="1"/>
          </p:cNvSpPr>
          <p:nvPr/>
        </p:nvSpPr>
        <p:spPr>
          <a:xfrm>
            <a:off x="7029450" y="4381500"/>
            <a:ext cx="4095750" cy="87630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A640423-A6B6-46B1-ACAC-0CC9BCD1B385}"/>
              </a:ext>
            </a:extLst>
          </p:cNvPr>
          <p:cNvSpPr>
            <a:spLocks noGrp="1"/>
          </p:cNvSpPr>
          <p:nvPr/>
        </p:nvSpPr>
        <p:spPr>
          <a:xfrm>
            <a:off x="6286500" y="4476750"/>
            <a:ext cx="666750" cy="5143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270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270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06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EA6CC40-8F64-4450-9857-9AF51641BCD9}"/>
              </a:ext>
            </a:extLst>
          </p:cNvPr>
          <p:cNvSpPr>
            <a:spLocks noGrp="1"/>
          </p:cNvSpPr>
          <p:nvPr/>
        </p:nvSpPr>
        <p:spPr>
          <a:xfrm>
            <a:off x="7105650" y="4476750"/>
            <a:ext cx="2667000" cy="3619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21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21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实施与验收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E4BEE452-C7E0-4489-BDA2-B870B63A6823}"/>
              </a:ext>
            </a:extLst>
          </p:cNvPr>
          <p:cNvSpPr>
            <a:spLocks noGrp="1"/>
          </p:cNvSpPr>
          <p:nvPr/>
        </p:nvSpPr>
        <p:spPr>
          <a:xfrm>
            <a:off x="7105650" y="4886325"/>
            <a:ext cx="3714750" cy="323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350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350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从基准期到长期运行</a:t>
            </a:r>
          </a:p>
        </p:txBody>
      </p:sp>
      <p:sp>
        <p:nvSpPr>
          <p:cNvPr id="35" name="直接连接符 34">
            <a:extLst>
              <a:ext uri="{FF2B5EF4-FFF2-40B4-BE49-F238E27FC236}">
                <a16:creationId xmlns:a16="http://schemas.microsoft.com/office/drawing/2014/main" id="{539AC983-9C91-44A7-87AA-5A4262BACCDA}"/>
              </a:ext>
            </a:extLst>
          </p:cNvPr>
          <p:cNvSpPr>
            <a:spLocks noGrp="1"/>
          </p:cNvSpPr>
          <p:nvPr/>
        </p:nvSpPr>
        <p:spPr>
          <a:xfrm>
            <a:off x="6286500" y="5391150"/>
            <a:ext cx="47625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pic>
        <p:nvPicPr>
          <p:cNvPr id="37" name="P03 Narration V2 Brigh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-914400"/>
            <a:ext cx="1" cy="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5633000"/>
      </p:ext>
    </p:extLst>
  </p:cSld>
  <p:clrMapOvr>
    <a:masterClrMapping/>
  </p:clrMapOvr>
  <p:transition spd="med" advClick="1" advTm="103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id="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接连接符 4">
            <a:extLst>
              <a:ext uri="{FF2B5EF4-FFF2-40B4-BE49-F238E27FC236}">
                <a16:creationId xmlns:a16="http://schemas.microsoft.com/office/drawing/2014/main" id="{746CFCA5-6AB7-4887-A4EF-66D2524EA086}"/>
              </a:ext>
            </a:extLst>
          </p:cNvPr>
          <p:cNvSpPr>
            <a:spLocks noGrp="1"/>
          </p:cNvSpPr>
          <p:nvPr/>
        </p:nvSpPr>
        <p:spPr>
          <a:xfrm>
            <a:off x="495300" y="685800"/>
            <a:ext cx="112014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65C3F9C-BEB3-4230-A16A-804B8AD4B37F}"/>
              </a:ext>
            </a:extLst>
          </p:cNvPr>
          <p:cNvSpPr>
            <a:spLocks noGrp="1"/>
          </p:cNvSpPr>
          <p:nvPr/>
        </p:nvSpPr>
        <p:spPr>
          <a:xfrm>
            <a:off x="495300" y="819150"/>
            <a:ext cx="11201400" cy="66675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9676461-2C94-4B60-9AB3-E6E02F339C46}"/>
              </a:ext>
            </a:extLst>
          </p:cNvPr>
          <p:cNvSpPr>
            <a:spLocks noGrp="1"/>
          </p:cNvSpPr>
          <p:nvPr/>
        </p:nvSpPr>
        <p:spPr>
          <a:xfrm>
            <a:off x="495300" y="876300"/>
            <a:ext cx="10668000" cy="4572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 fontScale="83333"/>
          </a:bodyPr>
          <a:lstStyle/>
          <a:p>
            <a:pPr algn="l">
              <a:defRPr sz="36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36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项目背景与节水需求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9121BA7-5699-41AA-9037-156017D85887}"/>
              </a:ext>
            </a:extLst>
          </p:cNvPr>
          <p:cNvSpPr>
            <a:spLocks noGrp="1"/>
          </p:cNvSpPr>
          <p:nvPr/>
        </p:nvSpPr>
        <p:spPr>
          <a:xfrm>
            <a:off x="11258550" y="6438900"/>
            <a:ext cx="438150" cy="190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r">
              <a:defRPr sz="975" b="0">
                <a:solidFill>
                  <a:srgbClr val="94A3B8"/>
                </a:solidFill>
                <a:latin typeface="DengXian"/>
                <a:ea typeface="DengXian"/>
                <a:cs typeface="DengXian"/>
              </a:defRPr>
            </a:pPr>
            <a:r>
              <a:rPr sz="975" b="0">
                <a:solidFill>
                  <a:srgbClr val="94A3B8"/>
                </a:solidFill>
                <a:latin typeface="DengXian"/>
                <a:ea typeface="DengXian"/>
                <a:cs typeface="DengXian"/>
              </a:rPr>
              <a:t>04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rcRect l="5357" r="5357"/>
          <a:stretch>
            <a:fillRect/>
          </a:stretch>
        </p:blipFill>
        <p:spPr>
          <a:xfrm>
            <a:off x="6362700" y="1581150"/>
            <a:ext cx="4762500" cy="4000500"/>
          </a:xfrm>
          <a:prstGeom prst="roundRect">
            <a:avLst>
              <a:gd name="adj" fmla="val 1905"/>
            </a:avLst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12A9A53-21BC-4C94-8AF5-1E1DD58A35AC}"/>
              </a:ext>
            </a:extLst>
          </p:cNvPr>
          <p:cNvSpPr>
            <a:spLocks noGrp="1"/>
          </p:cNvSpPr>
          <p:nvPr/>
        </p:nvSpPr>
        <p:spPr>
          <a:xfrm>
            <a:off x="685800" y="1695450"/>
            <a:ext cx="4953000" cy="1047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24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24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湿式冷却塔依靠蒸发散热，补水是一项持续发生的运行成本。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AADC13A8-6E82-445F-A9A4-CCDF4A5CF2CA}"/>
              </a:ext>
            </a:extLst>
          </p:cNvPr>
          <p:cNvSpPr>
            <a:spLocks noGrp="1"/>
          </p:cNvSpPr>
          <p:nvPr/>
        </p:nvSpPr>
        <p:spPr>
          <a:xfrm>
            <a:off x="762000" y="3257550"/>
            <a:ext cx="76200" cy="762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03BDA7F-6C51-4D58-B91E-CE89494A9B6B}"/>
              </a:ext>
            </a:extLst>
          </p:cNvPr>
          <p:cNvSpPr>
            <a:spLocks noGrp="1"/>
          </p:cNvSpPr>
          <p:nvPr/>
        </p:nvSpPr>
        <p:spPr>
          <a:xfrm>
            <a:off x="933450" y="3181350"/>
            <a:ext cx="4762500" cy="4000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650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650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项目价值首先来自可回收的蒸发水。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7AA471E1-1D1B-4AB0-97F6-234192863315}"/>
              </a:ext>
            </a:extLst>
          </p:cNvPr>
          <p:cNvSpPr>
            <a:spLocks noGrp="1"/>
          </p:cNvSpPr>
          <p:nvPr/>
        </p:nvSpPr>
        <p:spPr>
          <a:xfrm>
            <a:off x="762000" y="3981450"/>
            <a:ext cx="76200" cy="762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93B85BD-4FD1-461B-8EEA-F7A425A02EE4}"/>
              </a:ext>
            </a:extLst>
          </p:cNvPr>
          <p:cNvSpPr>
            <a:spLocks noGrp="1"/>
          </p:cNvSpPr>
          <p:nvPr/>
        </p:nvSpPr>
        <p:spPr>
          <a:xfrm>
            <a:off x="933450" y="3905250"/>
            <a:ext cx="4762500" cy="4000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650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650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收益判断需要回到客户实际水量平衡。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F1FE7577-1283-4F0C-8F2E-A0F049DB9049}"/>
              </a:ext>
            </a:extLst>
          </p:cNvPr>
          <p:cNvSpPr>
            <a:spLocks noGrp="1"/>
          </p:cNvSpPr>
          <p:nvPr/>
        </p:nvSpPr>
        <p:spPr>
          <a:xfrm>
            <a:off x="762000" y="4705350"/>
            <a:ext cx="76200" cy="762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2BF9055-64AB-4BF0-914C-7A10BE609598}"/>
              </a:ext>
            </a:extLst>
          </p:cNvPr>
          <p:cNvSpPr>
            <a:spLocks noGrp="1"/>
          </p:cNvSpPr>
          <p:nvPr/>
        </p:nvSpPr>
        <p:spPr>
          <a:xfrm>
            <a:off x="933450" y="4629150"/>
            <a:ext cx="4762500" cy="4000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650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650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验收需要排除负荷、气象与运行方式差异。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C5616A6-A7B6-4FD3-B082-B56C1F678E8D}"/>
              </a:ext>
            </a:extLst>
          </p:cNvPr>
          <p:cNvSpPr>
            <a:spLocks noGrp="1"/>
          </p:cNvSpPr>
          <p:nvPr/>
        </p:nvSpPr>
        <p:spPr>
          <a:xfrm>
            <a:off x="6515100" y="5753100"/>
            <a:ext cx="447675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r">
              <a:defRPr sz="1050" b="0">
                <a:solidFill>
                  <a:srgbClr val="94A3B8"/>
                </a:solidFill>
                <a:latin typeface="DengXian"/>
                <a:ea typeface="DengXian"/>
                <a:cs typeface="DengXian"/>
              </a:defRPr>
            </a:pPr>
            <a:r>
              <a:rPr sz="1050" b="0">
                <a:solidFill>
                  <a:srgbClr val="94A3B8"/>
                </a:solidFill>
                <a:latin typeface="DengXian"/>
                <a:ea typeface="DengXian"/>
                <a:cs typeface="DengXian"/>
              </a:rPr>
              <a:t>现场系统设备与气源配置</a:t>
            </a:r>
          </a:p>
        </p:txBody>
      </p:sp>
      <p:pic>
        <p:nvPicPr>
          <p:cNvPr id="19" name="P04 Narration V2 Brigh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4400" y="-914400"/>
            <a:ext cx="1" cy="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1440757"/>
      </p:ext>
    </p:extLst>
  </p:cSld>
  <p:clrMapOvr>
    <a:masterClrMapping/>
  </p:clrMapOvr>
  <p:transition spd="med" advClick="1" advTm="182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直接连接符 17">
            <a:extLst>
              <a:ext uri="{FF2B5EF4-FFF2-40B4-BE49-F238E27FC236}">
                <a16:creationId xmlns:a16="http://schemas.microsoft.com/office/drawing/2014/main" id="{78963C25-36A4-482B-9AD8-6A0B1E6B0964}"/>
              </a:ext>
            </a:extLst>
          </p:cNvPr>
          <p:cNvSpPr>
            <a:spLocks noGrp="1"/>
          </p:cNvSpPr>
          <p:nvPr/>
        </p:nvSpPr>
        <p:spPr>
          <a:xfrm>
            <a:off x="495300" y="685800"/>
            <a:ext cx="112014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03F94A3-EAC2-4B11-8432-DEFF0B4F522B}"/>
              </a:ext>
            </a:extLst>
          </p:cNvPr>
          <p:cNvSpPr>
            <a:spLocks noGrp="1"/>
          </p:cNvSpPr>
          <p:nvPr/>
        </p:nvSpPr>
        <p:spPr>
          <a:xfrm>
            <a:off x="495300" y="819150"/>
            <a:ext cx="11201400" cy="66675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5A70EE5-D6C2-48CA-9EC9-F08A9131226D}"/>
              </a:ext>
            </a:extLst>
          </p:cNvPr>
          <p:cNvSpPr>
            <a:spLocks noGrp="1"/>
          </p:cNvSpPr>
          <p:nvPr/>
        </p:nvSpPr>
        <p:spPr>
          <a:xfrm>
            <a:off x="495300" y="876300"/>
            <a:ext cx="10668000" cy="4572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 fontScale="83333"/>
          </a:bodyPr>
          <a:lstStyle/>
          <a:p>
            <a:pPr algn="l">
              <a:defRPr sz="36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36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客户痛点与技术机会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4D3EFCA-E5C9-4D86-BA56-92613989F584}"/>
              </a:ext>
            </a:extLst>
          </p:cNvPr>
          <p:cNvSpPr>
            <a:spLocks noGrp="1"/>
          </p:cNvSpPr>
          <p:nvPr/>
        </p:nvSpPr>
        <p:spPr>
          <a:xfrm>
            <a:off x="11258550" y="6438900"/>
            <a:ext cx="438150" cy="190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r">
              <a:defRPr sz="975" b="0">
                <a:solidFill>
                  <a:srgbClr val="94A3B8"/>
                </a:solidFill>
                <a:latin typeface="DengXian"/>
                <a:ea typeface="DengXian"/>
                <a:cs typeface="DengXian"/>
              </a:defRPr>
            </a:pPr>
            <a:r>
              <a:rPr sz="975" b="0">
                <a:solidFill>
                  <a:srgbClr val="94A3B8"/>
                </a:solidFill>
                <a:latin typeface="DengXian"/>
                <a:ea typeface="DengXian"/>
                <a:cs typeface="DengXian"/>
              </a:rPr>
              <a:t>05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AB8DD68-0D0E-40CE-A20A-9F5BA15AD392}"/>
              </a:ext>
            </a:extLst>
          </p:cNvPr>
          <p:cNvSpPr>
            <a:spLocks noGrp="1"/>
          </p:cNvSpPr>
          <p:nvPr/>
        </p:nvSpPr>
        <p:spPr>
          <a:xfrm>
            <a:off x="685800" y="1847850"/>
            <a:ext cx="952500" cy="4953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315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315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01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0B75A78-7719-419B-8499-43E96C68FD62}"/>
              </a:ext>
            </a:extLst>
          </p:cNvPr>
          <p:cNvSpPr>
            <a:spLocks noGrp="1"/>
          </p:cNvSpPr>
          <p:nvPr/>
        </p:nvSpPr>
        <p:spPr>
          <a:xfrm>
            <a:off x="685800" y="2533650"/>
            <a:ext cx="2857500" cy="4000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21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21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水量边界清晰</a:t>
            </a:r>
          </a:p>
        </p:txBody>
      </p:sp>
      <p:sp>
        <p:nvSpPr>
          <p:cNvPr id="7" name="直接连接符 6">
            <a:extLst>
              <a:ext uri="{FF2B5EF4-FFF2-40B4-BE49-F238E27FC236}">
                <a16:creationId xmlns:a16="http://schemas.microsoft.com/office/drawing/2014/main" id="{54DF3331-1F42-432D-A9D7-CB979959B7AF}"/>
              </a:ext>
            </a:extLst>
          </p:cNvPr>
          <p:cNvSpPr>
            <a:spLocks noGrp="1"/>
          </p:cNvSpPr>
          <p:nvPr/>
        </p:nvSpPr>
        <p:spPr>
          <a:xfrm>
            <a:off x="685800" y="3105150"/>
            <a:ext cx="3028950" cy="0"/>
          </a:xfrm>
          <a:prstGeom prst="line">
            <a:avLst/>
          </a:prstGeom>
          <a:noFill/>
          <a:ln w="19050">
            <a:solidFill>
              <a:srgbClr val="8EC5FF"/>
            </a:solidFill>
            <a:prstDash val="solid"/>
          </a:ln>
        </p:spPr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156D39C-C4BD-49ED-B16D-31906B12D0CB}"/>
              </a:ext>
            </a:extLst>
          </p:cNvPr>
          <p:cNvSpPr>
            <a:spLocks noGrp="1"/>
          </p:cNvSpPr>
          <p:nvPr/>
        </p:nvSpPr>
        <p:spPr>
          <a:xfrm>
            <a:off x="685800" y="3390900"/>
            <a:ext cx="3067050" cy="12573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575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575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区分蒸发水、排污水、风吹损失和其他补水边界。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AD78AC2-DFA1-4FB9-94B5-159B0193354E}"/>
              </a:ext>
            </a:extLst>
          </p:cNvPr>
          <p:cNvSpPr>
            <a:spLocks noGrp="1"/>
          </p:cNvSpPr>
          <p:nvPr/>
        </p:nvSpPr>
        <p:spPr>
          <a:xfrm>
            <a:off x="4400550" y="1847850"/>
            <a:ext cx="952500" cy="4953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315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315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02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8BE2699-1B8F-46FC-B51F-54B232FFAB5C}"/>
              </a:ext>
            </a:extLst>
          </p:cNvPr>
          <p:cNvSpPr>
            <a:spLocks noGrp="1"/>
          </p:cNvSpPr>
          <p:nvPr/>
        </p:nvSpPr>
        <p:spPr>
          <a:xfrm>
            <a:off x="4400550" y="2533650"/>
            <a:ext cx="2857500" cy="4000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21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21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测试工况可比</a:t>
            </a:r>
          </a:p>
        </p:txBody>
      </p:sp>
      <p:sp>
        <p:nvSpPr>
          <p:cNvPr id="11" name="直接连接符 10">
            <a:extLst>
              <a:ext uri="{FF2B5EF4-FFF2-40B4-BE49-F238E27FC236}">
                <a16:creationId xmlns:a16="http://schemas.microsoft.com/office/drawing/2014/main" id="{0C1B1B53-65C7-4964-AB19-F6EC1D639B90}"/>
              </a:ext>
            </a:extLst>
          </p:cNvPr>
          <p:cNvSpPr>
            <a:spLocks noGrp="1"/>
          </p:cNvSpPr>
          <p:nvPr/>
        </p:nvSpPr>
        <p:spPr>
          <a:xfrm>
            <a:off x="4400550" y="3105150"/>
            <a:ext cx="3028950" cy="0"/>
          </a:xfrm>
          <a:prstGeom prst="line">
            <a:avLst/>
          </a:prstGeom>
          <a:noFill/>
          <a:ln w="19050">
            <a:solidFill>
              <a:srgbClr val="8EC5FF"/>
            </a:solidFill>
            <a:prstDash val="solid"/>
          </a:ln>
        </p:spPr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DE3979B-3AD5-4D3B-8CF6-B7378CAA5E8F}"/>
              </a:ext>
            </a:extLst>
          </p:cNvPr>
          <p:cNvSpPr>
            <a:spLocks noGrp="1"/>
          </p:cNvSpPr>
          <p:nvPr/>
        </p:nvSpPr>
        <p:spPr>
          <a:xfrm>
            <a:off x="4400550" y="3390900"/>
            <a:ext cx="3067050" cy="12573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575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575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通过负荷、气象、循环水温度和运行时间等参数进行同工况对比。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C7698D2-1610-4859-A8E1-E1964C2CE4EB}"/>
              </a:ext>
            </a:extLst>
          </p:cNvPr>
          <p:cNvSpPr>
            <a:spLocks noGrp="1"/>
          </p:cNvSpPr>
          <p:nvPr/>
        </p:nvSpPr>
        <p:spPr>
          <a:xfrm>
            <a:off x="8115300" y="1847850"/>
            <a:ext cx="952500" cy="4953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315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315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03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BAEF6DF-CE08-42D6-AB37-2470B2F1CDFE}"/>
              </a:ext>
            </a:extLst>
          </p:cNvPr>
          <p:cNvSpPr>
            <a:spLocks noGrp="1"/>
          </p:cNvSpPr>
          <p:nvPr/>
        </p:nvSpPr>
        <p:spPr>
          <a:xfrm>
            <a:off x="8115300" y="2533650"/>
            <a:ext cx="2857500" cy="4000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21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21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收益分项核算</a:t>
            </a:r>
          </a:p>
        </p:txBody>
      </p:sp>
      <p:sp>
        <p:nvSpPr>
          <p:cNvPr id="15" name="直接连接符 14">
            <a:extLst>
              <a:ext uri="{FF2B5EF4-FFF2-40B4-BE49-F238E27FC236}">
                <a16:creationId xmlns:a16="http://schemas.microsoft.com/office/drawing/2014/main" id="{C798274E-8C80-4DE2-8BE7-2002D04753A4}"/>
              </a:ext>
            </a:extLst>
          </p:cNvPr>
          <p:cNvSpPr>
            <a:spLocks noGrp="1"/>
          </p:cNvSpPr>
          <p:nvPr/>
        </p:nvSpPr>
        <p:spPr>
          <a:xfrm>
            <a:off x="8115300" y="3105150"/>
            <a:ext cx="3028950" cy="0"/>
          </a:xfrm>
          <a:prstGeom prst="line">
            <a:avLst/>
          </a:prstGeom>
          <a:noFill/>
          <a:ln w="19050">
            <a:solidFill>
              <a:srgbClr val="8EC5FF"/>
            </a:solidFill>
            <a:prstDash val="solid"/>
          </a:ln>
        </p:spPr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A2474E8-315D-4C0E-8356-D3411067C08B}"/>
              </a:ext>
            </a:extLst>
          </p:cNvPr>
          <p:cNvSpPr>
            <a:spLocks noGrp="1"/>
          </p:cNvSpPr>
          <p:nvPr/>
        </p:nvSpPr>
        <p:spPr>
          <a:xfrm>
            <a:off x="8115300" y="3390900"/>
            <a:ext cx="3067050" cy="12573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575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575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分别计算回收水收益、运行费用及可验证的联动收益。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A7670FE-6EBD-4867-909F-DAEBD706DEEA}"/>
              </a:ext>
            </a:extLst>
          </p:cNvPr>
          <p:cNvSpPr>
            <a:spLocks noGrp="1"/>
          </p:cNvSpPr>
          <p:nvPr/>
        </p:nvSpPr>
        <p:spPr>
          <a:xfrm>
            <a:off x="685800" y="5543550"/>
            <a:ext cx="10477500" cy="4381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800" b="1">
                <a:solidFill>
                  <a:srgbClr val="397ECC"/>
                </a:solidFill>
                <a:latin typeface="DengXian"/>
                <a:ea typeface="DengXian"/>
                <a:cs typeface="DengXian"/>
              </a:defRPr>
            </a:pPr>
            <a:r>
              <a:rPr sz="1800" b="1">
                <a:solidFill>
                  <a:srgbClr val="397ECC"/>
                </a:solidFill>
                <a:latin typeface="DengXian"/>
                <a:ea typeface="DengXian"/>
                <a:cs typeface="DengXian"/>
              </a:rPr>
              <a:t>从设备效果到项目收益，形成可定义、可采集、可归一化、可验收的完整路径。</a:t>
            </a:r>
          </a:p>
        </p:txBody>
      </p:sp>
      <p:pic>
        <p:nvPicPr>
          <p:cNvPr id="19" name="P05 Narration V2 Brigh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-914400"/>
            <a:ext cx="1" cy="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1052015"/>
      </p:ext>
    </p:extLst>
  </p:cSld>
  <p:clrMapOvr>
    <a:masterClrMapping/>
  </p:clrMapOvr>
  <p:transition spd="med" advClick="1" advTm="161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直接连接符 20">
            <a:extLst>
              <a:ext uri="{FF2B5EF4-FFF2-40B4-BE49-F238E27FC236}">
                <a16:creationId xmlns:a16="http://schemas.microsoft.com/office/drawing/2014/main" id="{71D63704-63F0-496A-8E60-166F2ABC3ACA}"/>
              </a:ext>
            </a:extLst>
          </p:cNvPr>
          <p:cNvSpPr>
            <a:spLocks noGrp="1"/>
          </p:cNvSpPr>
          <p:nvPr/>
        </p:nvSpPr>
        <p:spPr>
          <a:xfrm>
            <a:off x="495300" y="685800"/>
            <a:ext cx="112014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25229D7-6890-48B5-8C87-9B9B4417A3B1}"/>
              </a:ext>
            </a:extLst>
          </p:cNvPr>
          <p:cNvSpPr>
            <a:spLocks noGrp="1"/>
          </p:cNvSpPr>
          <p:nvPr/>
        </p:nvSpPr>
        <p:spPr>
          <a:xfrm>
            <a:off x="495300" y="819150"/>
            <a:ext cx="11201400" cy="66675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7820F81-7F0C-45A9-91E4-837E34836EAB}"/>
              </a:ext>
            </a:extLst>
          </p:cNvPr>
          <p:cNvSpPr>
            <a:spLocks noGrp="1"/>
          </p:cNvSpPr>
          <p:nvPr/>
        </p:nvSpPr>
        <p:spPr>
          <a:xfrm>
            <a:off x="495300" y="876300"/>
            <a:ext cx="10668000" cy="4572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 fontScale="83333"/>
          </a:bodyPr>
          <a:lstStyle/>
          <a:p>
            <a:pPr algn="l">
              <a:defRPr sz="36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36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回收对象与指标口径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EA199E2-F350-4D57-9805-3C6514CD0333}"/>
              </a:ext>
            </a:extLst>
          </p:cNvPr>
          <p:cNvSpPr>
            <a:spLocks noGrp="1"/>
          </p:cNvSpPr>
          <p:nvPr/>
        </p:nvSpPr>
        <p:spPr>
          <a:xfrm>
            <a:off x="11258550" y="6438900"/>
            <a:ext cx="438150" cy="190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r">
              <a:defRPr sz="975" b="0">
                <a:solidFill>
                  <a:srgbClr val="94A3B8"/>
                </a:solidFill>
                <a:latin typeface="DengXian"/>
                <a:ea typeface="DengXian"/>
                <a:cs typeface="DengXian"/>
              </a:defRPr>
            </a:pPr>
            <a:r>
              <a:rPr sz="975" b="0">
                <a:solidFill>
                  <a:srgbClr val="94A3B8"/>
                </a:solidFill>
                <a:latin typeface="DengXian"/>
                <a:ea typeface="DengXian"/>
                <a:cs typeface="DengXian"/>
              </a:rPr>
              <a:t>06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4FEB1B6-7B03-4217-96F9-D185D2BCC8C7}"/>
              </a:ext>
            </a:extLst>
          </p:cNvPr>
          <p:cNvSpPr>
            <a:spLocks noGrp="1"/>
          </p:cNvSpPr>
          <p:nvPr/>
        </p:nvSpPr>
        <p:spPr>
          <a:xfrm>
            <a:off x="685800" y="1752600"/>
            <a:ext cx="1714500" cy="4191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22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22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总补水量</a:t>
            </a:r>
          </a:p>
        </p:txBody>
      </p:sp>
      <p:sp>
        <p:nvSpPr>
          <p:cNvPr id="6" name="直接连接符 5">
            <a:extLst>
              <a:ext uri="{FF2B5EF4-FFF2-40B4-BE49-F238E27FC236}">
                <a16:creationId xmlns:a16="http://schemas.microsoft.com/office/drawing/2014/main" id="{8356496D-CC29-4F90-BE3E-C8AA005DCD0E}"/>
              </a:ext>
            </a:extLst>
          </p:cNvPr>
          <p:cNvSpPr>
            <a:spLocks noGrp="1"/>
          </p:cNvSpPr>
          <p:nvPr/>
        </p:nvSpPr>
        <p:spPr>
          <a:xfrm>
            <a:off x="2400300" y="1971675"/>
            <a:ext cx="1047750" cy="0"/>
          </a:xfrm>
          <a:prstGeom prst="line">
            <a:avLst/>
          </a:prstGeom>
          <a:noFill/>
          <a:ln w="19050">
            <a:solidFill>
              <a:srgbClr val="C7D2DE"/>
            </a:solidFill>
            <a:prstDash val="solid"/>
          </a:ln>
        </p:spPr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F1F6A677-CCF4-4556-857F-851D9C4DBA6A}"/>
              </a:ext>
            </a:extLst>
          </p:cNvPr>
          <p:cNvSpPr>
            <a:spLocks noGrp="1"/>
          </p:cNvSpPr>
          <p:nvPr/>
        </p:nvSpPr>
        <p:spPr>
          <a:xfrm>
            <a:off x="3629025" y="1876425"/>
            <a:ext cx="171450" cy="17145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0101E52-60E0-40FF-A6AC-97CD1CEC00E6}"/>
              </a:ext>
            </a:extLst>
          </p:cNvPr>
          <p:cNvSpPr>
            <a:spLocks noGrp="1"/>
          </p:cNvSpPr>
          <p:nvPr/>
        </p:nvSpPr>
        <p:spPr>
          <a:xfrm>
            <a:off x="4000500" y="1733550"/>
            <a:ext cx="2095500" cy="3619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9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9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蒸发水量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264A1A7-F4E4-4810-BCA1-5523118D51C4}"/>
              </a:ext>
            </a:extLst>
          </p:cNvPr>
          <p:cNvSpPr>
            <a:spLocks noGrp="1"/>
          </p:cNvSpPr>
          <p:nvPr/>
        </p:nvSpPr>
        <p:spPr>
          <a:xfrm>
            <a:off x="4000500" y="2133600"/>
            <a:ext cx="2286000" cy="2667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275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75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默认参考85%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E5122E29-56A0-44C1-B07A-3875E994B704}"/>
              </a:ext>
            </a:extLst>
          </p:cNvPr>
          <p:cNvSpPr>
            <a:spLocks noGrp="1"/>
          </p:cNvSpPr>
          <p:nvPr/>
        </p:nvSpPr>
        <p:spPr>
          <a:xfrm>
            <a:off x="3629025" y="3019425"/>
            <a:ext cx="171450" cy="171450"/>
          </a:xfrm>
          <a:prstGeom prst="ellipse">
            <a:avLst/>
          </a:prstGeom>
          <a:solidFill>
            <a:srgbClr val="D99432"/>
          </a:solidFill>
          <a:ln w="0">
            <a:solidFill>
              <a:srgbClr val="D99432"/>
            </a:solidFill>
            <a:prstDash val="solid"/>
          </a:ln>
        </p:spPr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CD72635-D639-43E8-A138-64B82766DA14}"/>
              </a:ext>
            </a:extLst>
          </p:cNvPr>
          <p:cNvSpPr>
            <a:spLocks noGrp="1"/>
          </p:cNvSpPr>
          <p:nvPr/>
        </p:nvSpPr>
        <p:spPr>
          <a:xfrm>
            <a:off x="4000500" y="2876550"/>
            <a:ext cx="2095500" cy="3619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9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9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排污水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2BE559A-9BD2-4B40-B917-393ED5A3B079}"/>
              </a:ext>
            </a:extLst>
          </p:cNvPr>
          <p:cNvSpPr>
            <a:spLocks noGrp="1"/>
          </p:cNvSpPr>
          <p:nvPr/>
        </p:nvSpPr>
        <p:spPr>
          <a:xfrm>
            <a:off x="4000500" y="3276600"/>
            <a:ext cx="2286000" cy="2667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275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75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联动测算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0AFABC07-A486-4330-9E0F-0AAE6E1A9B8F}"/>
              </a:ext>
            </a:extLst>
          </p:cNvPr>
          <p:cNvSpPr>
            <a:spLocks noGrp="1"/>
          </p:cNvSpPr>
          <p:nvPr/>
        </p:nvSpPr>
        <p:spPr>
          <a:xfrm>
            <a:off x="3629025" y="4162425"/>
            <a:ext cx="171450" cy="171450"/>
          </a:xfrm>
          <a:prstGeom prst="ellipse">
            <a:avLst/>
          </a:prstGeom>
          <a:solidFill>
            <a:srgbClr val="94A3B8"/>
          </a:solidFill>
          <a:ln w="0">
            <a:solidFill>
              <a:srgbClr val="94A3B8"/>
            </a:solidFill>
            <a:prstDash val="solid"/>
          </a:ln>
        </p:spPr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1566387-E2C6-4E78-A48D-45D8EF5BFD91}"/>
              </a:ext>
            </a:extLst>
          </p:cNvPr>
          <p:cNvSpPr>
            <a:spLocks noGrp="1"/>
          </p:cNvSpPr>
          <p:nvPr/>
        </p:nvSpPr>
        <p:spPr>
          <a:xfrm>
            <a:off x="4000500" y="4019550"/>
            <a:ext cx="2095500" cy="3619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9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9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风吹及其他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CFF0138-6BA4-48FA-ACF8-BF46AE98F598}"/>
              </a:ext>
            </a:extLst>
          </p:cNvPr>
          <p:cNvSpPr>
            <a:spLocks noGrp="1"/>
          </p:cNvSpPr>
          <p:nvPr/>
        </p:nvSpPr>
        <p:spPr>
          <a:xfrm>
            <a:off x="4000500" y="4419600"/>
            <a:ext cx="2286000" cy="2667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275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75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按现场边界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5D2F27B0-9D37-4C3E-8DCF-853492BD56E6}"/>
              </a:ext>
            </a:extLst>
          </p:cNvPr>
          <p:cNvSpPr>
            <a:spLocks noGrp="1"/>
          </p:cNvSpPr>
          <p:nvPr/>
        </p:nvSpPr>
        <p:spPr>
          <a:xfrm>
            <a:off x="6667500" y="1657350"/>
            <a:ext cx="4476750" cy="2000250"/>
          </a:xfrm>
          <a:prstGeom prst="roundRect">
            <a:avLst>
              <a:gd name="adj" fmla="val 3810"/>
            </a:avLst>
          </a:prstGeom>
          <a:solidFill>
            <a:srgbClr val="EEF6FF"/>
          </a:solidFill>
          <a:ln w="9525">
            <a:solidFill>
              <a:srgbClr val="8EC5FF"/>
            </a:solidFill>
            <a:prstDash val="solid"/>
          </a:ln>
        </p:spPr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94291EB-1EE8-4BF7-A771-AE323A229B02}"/>
              </a:ext>
            </a:extLst>
          </p:cNvPr>
          <p:cNvSpPr>
            <a:spLocks noGrp="1"/>
          </p:cNvSpPr>
          <p:nvPr/>
        </p:nvSpPr>
        <p:spPr>
          <a:xfrm>
            <a:off x="7010400" y="1943100"/>
            <a:ext cx="3810000" cy="323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800" b="1">
                <a:solidFill>
                  <a:srgbClr val="397ECC"/>
                </a:solidFill>
                <a:latin typeface="DengXian"/>
                <a:ea typeface="DengXian"/>
                <a:cs typeface="DengXian"/>
              </a:defRPr>
            </a:pPr>
            <a:r>
              <a:rPr sz="1800" b="1">
                <a:solidFill>
                  <a:srgbClr val="397ECC"/>
                </a:solidFill>
                <a:latin typeface="DengXian"/>
                <a:ea typeface="DengXian"/>
                <a:cs typeface="DengXian"/>
              </a:rPr>
              <a:t>蒸发水回收率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AD1D228-9A32-44A8-9FE3-E9E11CC07589}"/>
              </a:ext>
            </a:extLst>
          </p:cNvPr>
          <p:cNvSpPr>
            <a:spLocks noGrp="1"/>
          </p:cNvSpPr>
          <p:nvPr/>
        </p:nvSpPr>
        <p:spPr>
          <a:xfrm>
            <a:off x="7010400" y="2438400"/>
            <a:ext cx="3810000" cy="4381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225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225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直接回收水量 ÷ 蒸发水量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32F4ADF-90DD-4BD3-9191-5B1CBDAC4E8A}"/>
              </a:ext>
            </a:extLst>
          </p:cNvPr>
          <p:cNvSpPr>
            <a:spLocks noGrp="1"/>
          </p:cNvSpPr>
          <p:nvPr/>
        </p:nvSpPr>
        <p:spPr>
          <a:xfrm>
            <a:off x="7010400" y="3048000"/>
            <a:ext cx="3810000" cy="3619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80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180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项目保证值 ≥ 15%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3528822-7D96-4E2F-8503-E78684B8DFC9}"/>
              </a:ext>
            </a:extLst>
          </p:cNvPr>
          <p:cNvSpPr>
            <a:spLocks noGrp="1"/>
          </p:cNvSpPr>
          <p:nvPr/>
        </p:nvSpPr>
        <p:spPr>
          <a:xfrm>
            <a:off x="685800" y="5105400"/>
            <a:ext cx="10439400" cy="704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350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350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蒸发水比例受浓缩倍率、排污、风吹损失及运行工况影响；85%为项目经验参考值，最终以客户实际水量平衡数据为准。</a:t>
            </a:r>
          </a:p>
        </p:txBody>
      </p:sp>
      <p:pic>
        <p:nvPicPr>
          <p:cNvPr id="22" name="P06 Narration V2 Brigh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-914400"/>
            <a:ext cx="1" cy="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5137191"/>
      </p:ext>
    </p:extLst>
  </p:cSld>
  <p:clrMapOvr>
    <a:masterClrMapping/>
  </p:clrMapOvr>
  <p:transition spd="med" advClick="1" advTm="302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5">
            <a:extLst>
              <a:ext uri="{FF2B5EF4-FFF2-40B4-BE49-F238E27FC236}">
                <a16:creationId xmlns:a16="http://schemas.microsoft.com/office/drawing/2014/main" id="{978D9D52-A691-4074-9C6E-6D74E916FF73}"/>
              </a:ext>
            </a:extLst>
          </p:cNvPr>
          <p:cNvSpPr>
            <a:spLocks noGrp="1"/>
          </p:cNvSpPr>
          <p:nvPr/>
        </p:nvSpPr>
        <p:spPr>
          <a:xfrm>
            <a:off x="495300" y="685800"/>
            <a:ext cx="112014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720F220-6927-4556-87A4-4F1B26760293}"/>
              </a:ext>
            </a:extLst>
          </p:cNvPr>
          <p:cNvSpPr>
            <a:spLocks noGrp="1"/>
          </p:cNvSpPr>
          <p:nvPr/>
        </p:nvSpPr>
        <p:spPr>
          <a:xfrm>
            <a:off x="495300" y="819150"/>
            <a:ext cx="11201400" cy="66675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B9D853B-F6A2-4F75-8CC6-C5CA17D5F366}"/>
              </a:ext>
            </a:extLst>
          </p:cNvPr>
          <p:cNvSpPr>
            <a:spLocks noGrp="1"/>
          </p:cNvSpPr>
          <p:nvPr/>
        </p:nvSpPr>
        <p:spPr>
          <a:xfrm>
            <a:off x="495300" y="876300"/>
            <a:ext cx="10668000" cy="4572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 fontScale="83333"/>
          </a:bodyPr>
          <a:lstStyle/>
          <a:p>
            <a:pPr algn="l">
              <a:defRPr sz="36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36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技术原理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B5B1B1A-1DF6-4D5F-A994-6BC785F62519}"/>
              </a:ext>
            </a:extLst>
          </p:cNvPr>
          <p:cNvSpPr>
            <a:spLocks noGrp="1"/>
          </p:cNvSpPr>
          <p:nvPr/>
        </p:nvSpPr>
        <p:spPr>
          <a:xfrm>
            <a:off x="11258550" y="6438900"/>
            <a:ext cx="438150" cy="190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r">
              <a:defRPr sz="975" b="0">
                <a:solidFill>
                  <a:srgbClr val="94A3B8"/>
                </a:solidFill>
                <a:latin typeface="DengXian"/>
                <a:ea typeface="DengXian"/>
                <a:cs typeface="DengXian"/>
              </a:defRPr>
            </a:pPr>
            <a:r>
              <a:rPr sz="975" b="0">
                <a:solidFill>
                  <a:srgbClr val="94A3B8"/>
                </a:solidFill>
                <a:latin typeface="DengXian"/>
                <a:ea typeface="DengXian"/>
                <a:cs typeface="DengXian"/>
              </a:rPr>
              <a:t>07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FD3CA75-5CA9-42E4-86D5-8D271F8318D9}"/>
              </a:ext>
            </a:extLst>
          </p:cNvPr>
          <p:cNvSpPr>
            <a:spLocks noGrp="1"/>
          </p:cNvSpPr>
          <p:nvPr/>
        </p:nvSpPr>
        <p:spPr>
          <a:xfrm>
            <a:off x="819150" y="1581150"/>
            <a:ext cx="10477500" cy="7429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2025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2025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声场增加细雾滴与夹带液滴的相对运动与碰撞机会；液滴黏附、凝并并增大后，在重力作用下回落至塔内循环水系统。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4842843-B8E9-49A3-9088-9AF1A2570788}"/>
              </a:ext>
            </a:extLst>
          </p:cNvPr>
          <p:cNvSpPr>
            <a:spLocks noGrp="1"/>
          </p:cNvSpPr>
          <p:nvPr/>
        </p:nvSpPr>
        <p:spPr>
          <a:xfrm>
            <a:off x="1104900" y="3943350"/>
            <a:ext cx="9982200" cy="97155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CF8526-2679-4B34-8FE8-7A8B34D54D27}"/>
              </a:ext>
            </a:extLst>
          </p:cNvPr>
          <p:cNvSpPr>
            <a:spLocks noGrp="1"/>
          </p:cNvSpPr>
          <p:nvPr/>
        </p:nvSpPr>
        <p:spPr>
          <a:xfrm>
            <a:off x="1499525" y="4972050"/>
            <a:ext cx="495300" cy="2667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35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1350" b="1" dirty="0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01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B3597B9-107F-4BD0-87AB-02D6CC835C70}"/>
              </a:ext>
            </a:extLst>
          </p:cNvPr>
          <p:cNvSpPr>
            <a:spLocks noGrp="1"/>
          </p:cNvSpPr>
          <p:nvPr/>
        </p:nvSpPr>
        <p:spPr>
          <a:xfrm>
            <a:off x="1657350" y="4933950"/>
            <a:ext cx="2609850" cy="3619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5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5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声场作用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34E9E71-3991-4C3B-8638-D61141CB8A68}"/>
              </a:ext>
            </a:extLst>
          </p:cNvPr>
          <p:cNvSpPr>
            <a:spLocks noGrp="1"/>
          </p:cNvSpPr>
          <p:nvPr/>
        </p:nvSpPr>
        <p:spPr>
          <a:xfrm>
            <a:off x="4438650" y="4972050"/>
            <a:ext cx="495300" cy="2667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35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135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02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8CDA367-7CE1-4D73-ADAE-466CCD267C03}"/>
              </a:ext>
            </a:extLst>
          </p:cNvPr>
          <p:cNvSpPr>
            <a:spLocks noGrp="1"/>
          </p:cNvSpPr>
          <p:nvPr/>
        </p:nvSpPr>
        <p:spPr>
          <a:xfrm>
            <a:off x="4991100" y="4933950"/>
            <a:ext cx="2609850" cy="3619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5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5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液滴相对运动与碰撞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B557A9E-7A2B-4DEF-9D70-4FF8BC4D628A}"/>
              </a:ext>
            </a:extLst>
          </p:cNvPr>
          <p:cNvSpPr>
            <a:spLocks noGrp="1"/>
          </p:cNvSpPr>
          <p:nvPr/>
        </p:nvSpPr>
        <p:spPr>
          <a:xfrm>
            <a:off x="7772400" y="4972050"/>
            <a:ext cx="495300" cy="2667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35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135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03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8F17C25-84AD-46B1-BA86-B4CEB62C8DDE}"/>
              </a:ext>
            </a:extLst>
          </p:cNvPr>
          <p:cNvSpPr>
            <a:spLocks noGrp="1"/>
          </p:cNvSpPr>
          <p:nvPr/>
        </p:nvSpPr>
        <p:spPr>
          <a:xfrm>
            <a:off x="8324850" y="4933950"/>
            <a:ext cx="2609850" cy="3619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5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5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液滴凝并增大并回落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64B45FB-B246-49E5-B3E0-4B152A60AA86}"/>
              </a:ext>
            </a:extLst>
          </p:cNvPr>
          <p:cNvSpPr>
            <a:spLocks noGrp="1"/>
          </p:cNvSpPr>
          <p:nvPr/>
        </p:nvSpPr>
        <p:spPr>
          <a:xfrm>
            <a:off x="1104900" y="5829300"/>
            <a:ext cx="9982200" cy="2667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200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00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声源参数与布置根据塔型、运行工况和现场调试确定。</a:t>
            </a:r>
          </a:p>
        </p:txBody>
      </p:sp>
      <p:pic>
        <p:nvPicPr>
          <p:cNvPr id="18" name="P07 Mechanism Video V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5137191"/>
      </p:ext>
    </p:extLst>
  </p:cSld>
  <p:clrMapOvr>
    <a:masterClrMapping/>
  </p:clrMapOvr>
  <p:transition spd="med" advClick="1" advTm="42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showWhenStopped="1"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接连接符 4">
            <a:extLst>
              <a:ext uri="{FF2B5EF4-FFF2-40B4-BE49-F238E27FC236}">
                <a16:creationId xmlns:a16="http://schemas.microsoft.com/office/drawing/2014/main" id="{BFEEED8E-E260-4AB2-94F4-80A879A24AB6}"/>
              </a:ext>
            </a:extLst>
          </p:cNvPr>
          <p:cNvSpPr>
            <a:spLocks noGrp="1"/>
          </p:cNvSpPr>
          <p:nvPr/>
        </p:nvSpPr>
        <p:spPr>
          <a:xfrm>
            <a:off x="495300" y="685800"/>
            <a:ext cx="112014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886AF34-BF74-470C-BC87-850BFF524FF4}"/>
              </a:ext>
            </a:extLst>
          </p:cNvPr>
          <p:cNvSpPr>
            <a:spLocks noGrp="1"/>
          </p:cNvSpPr>
          <p:nvPr/>
        </p:nvSpPr>
        <p:spPr>
          <a:xfrm>
            <a:off x="495300" y="819150"/>
            <a:ext cx="11201400" cy="66675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C3F6882-B5C0-487E-A3D4-96EA765C50B7}"/>
              </a:ext>
            </a:extLst>
          </p:cNvPr>
          <p:cNvSpPr>
            <a:spLocks noGrp="1"/>
          </p:cNvSpPr>
          <p:nvPr/>
        </p:nvSpPr>
        <p:spPr>
          <a:xfrm>
            <a:off x="495300" y="876300"/>
            <a:ext cx="10668000" cy="4572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 fontScale="83333"/>
          </a:bodyPr>
          <a:lstStyle/>
          <a:p>
            <a:pPr algn="l">
              <a:defRPr sz="36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36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系统组成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091E1EE-E64F-4B6C-9B86-8EA97B1BB0D8}"/>
              </a:ext>
            </a:extLst>
          </p:cNvPr>
          <p:cNvSpPr>
            <a:spLocks noGrp="1"/>
          </p:cNvSpPr>
          <p:nvPr/>
        </p:nvSpPr>
        <p:spPr>
          <a:xfrm>
            <a:off x="11258550" y="6438900"/>
            <a:ext cx="438150" cy="190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r">
              <a:defRPr sz="975" b="0">
                <a:solidFill>
                  <a:srgbClr val="94A3B8"/>
                </a:solidFill>
                <a:latin typeface="DengXian"/>
                <a:ea typeface="DengXian"/>
                <a:cs typeface="DengXian"/>
              </a:defRPr>
            </a:pPr>
            <a:r>
              <a:rPr sz="975" b="0">
                <a:solidFill>
                  <a:srgbClr val="94A3B8"/>
                </a:solidFill>
                <a:latin typeface="DengXian"/>
                <a:ea typeface="DengXian"/>
                <a:cs typeface="DengXian"/>
              </a:rPr>
              <a:t>08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/>
          <a:srcRect l="2439" r="2439"/>
          <a:stretch>
            <a:fillRect/>
          </a:stretch>
        </p:blipFill>
        <p:spPr>
          <a:xfrm>
            <a:off x="685800" y="1657350"/>
            <a:ext cx="4953000" cy="3905250"/>
          </a:xfrm>
          <a:prstGeom prst="roundRect">
            <a:avLst>
              <a:gd name="adj" fmla="val 1951"/>
            </a:avLst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7B0569F-CCE4-493B-85F9-183E6C2F499A}"/>
              </a:ext>
            </a:extLst>
          </p:cNvPr>
          <p:cNvSpPr>
            <a:spLocks noGrp="1"/>
          </p:cNvSpPr>
          <p:nvPr/>
        </p:nvSpPr>
        <p:spPr>
          <a:xfrm>
            <a:off x="6115050" y="1676400"/>
            <a:ext cx="514350" cy="323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65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165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01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57A1D51-98F1-42C5-883A-3F9A2C9B5F07}"/>
              </a:ext>
            </a:extLst>
          </p:cNvPr>
          <p:cNvSpPr>
            <a:spLocks noGrp="1"/>
          </p:cNvSpPr>
          <p:nvPr/>
        </p:nvSpPr>
        <p:spPr>
          <a:xfrm>
            <a:off x="6762750" y="1676400"/>
            <a:ext cx="2533650" cy="323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8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8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声源组件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834E3AB-DCA8-418A-BFDE-63D25C6F3D62}"/>
              </a:ext>
            </a:extLst>
          </p:cNvPr>
          <p:cNvSpPr>
            <a:spLocks noGrp="1"/>
          </p:cNvSpPr>
          <p:nvPr/>
        </p:nvSpPr>
        <p:spPr>
          <a:xfrm>
            <a:off x="9334500" y="1695450"/>
            <a:ext cx="2038350" cy="3429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200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00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形成项目所需声场</a:t>
            </a:r>
          </a:p>
        </p:txBody>
      </p:sp>
      <p:sp>
        <p:nvSpPr>
          <p:cNvPr id="9" name="直接连接符 8">
            <a:extLst>
              <a:ext uri="{FF2B5EF4-FFF2-40B4-BE49-F238E27FC236}">
                <a16:creationId xmlns:a16="http://schemas.microsoft.com/office/drawing/2014/main" id="{3D6F2F78-9C40-4C56-9C13-FB15F4B5BA99}"/>
              </a:ext>
            </a:extLst>
          </p:cNvPr>
          <p:cNvSpPr>
            <a:spLocks noGrp="1"/>
          </p:cNvSpPr>
          <p:nvPr/>
        </p:nvSpPr>
        <p:spPr>
          <a:xfrm>
            <a:off x="6115050" y="2228850"/>
            <a:ext cx="51435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6EEB131-B11E-44B3-85C9-B144299D2501}"/>
              </a:ext>
            </a:extLst>
          </p:cNvPr>
          <p:cNvSpPr>
            <a:spLocks noGrp="1"/>
          </p:cNvSpPr>
          <p:nvPr/>
        </p:nvSpPr>
        <p:spPr>
          <a:xfrm>
            <a:off x="6115050" y="2686050"/>
            <a:ext cx="514350" cy="323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65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165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02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A9EC1A-B531-4FFF-AC2E-D1E4E325CB5D}"/>
              </a:ext>
            </a:extLst>
          </p:cNvPr>
          <p:cNvSpPr>
            <a:spLocks noGrp="1"/>
          </p:cNvSpPr>
          <p:nvPr/>
        </p:nvSpPr>
        <p:spPr>
          <a:xfrm>
            <a:off x="6762750" y="2686050"/>
            <a:ext cx="2533650" cy="323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8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8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压缩空气系统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8925C64-A1E9-4962-BB78-D69630005867}"/>
              </a:ext>
            </a:extLst>
          </p:cNvPr>
          <p:cNvSpPr>
            <a:spLocks noGrp="1"/>
          </p:cNvSpPr>
          <p:nvPr/>
        </p:nvSpPr>
        <p:spPr>
          <a:xfrm>
            <a:off x="9334500" y="2705100"/>
            <a:ext cx="2038350" cy="3429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200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00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提供稳定气源</a:t>
            </a:r>
          </a:p>
        </p:txBody>
      </p:sp>
      <p:sp>
        <p:nvSpPr>
          <p:cNvPr id="13" name="直接连接符 12">
            <a:extLst>
              <a:ext uri="{FF2B5EF4-FFF2-40B4-BE49-F238E27FC236}">
                <a16:creationId xmlns:a16="http://schemas.microsoft.com/office/drawing/2014/main" id="{B16C3594-722B-4C74-873C-CAE1627F57F1}"/>
              </a:ext>
            </a:extLst>
          </p:cNvPr>
          <p:cNvSpPr>
            <a:spLocks noGrp="1"/>
          </p:cNvSpPr>
          <p:nvPr/>
        </p:nvSpPr>
        <p:spPr>
          <a:xfrm>
            <a:off x="6115050" y="3238500"/>
            <a:ext cx="51435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6478B54-BCB4-48A0-9812-0527CAEFD531}"/>
              </a:ext>
            </a:extLst>
          </p:cNvPr>
          <p:cNvSpPr>
            <a:spLocks noGrp="1"/>
          </p:cNvSpPr>
          <p:nvPr/>
        </p:nvSpPr>
        <p:spPr>
          <a:xfrm>
            <a:off x="6115050" y="3695700"/>
            <a:ext cx="514350" cy="323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65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165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03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A5E273B-9FF4-48F4-B6A5-2D719C45D02C}"/>
              </a:ext>
            </a:extLst>
          </p:cNvPr>
          <p:cNvSpPr>
            <a:spLocks noGrp="1"/>
          </p:cNvSpPr>
          <p:nvPr/>
        </p:nvSpPr>
        <p:spPr>
          <a:xfrm>
            <a:off x="6762750" y="3695700"/>
            <a:ext cx="2533650" cy="323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575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575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智能控制与数据分析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0125E03-E05A-42D5-876D-BC14172508D5}"/>
              </a:ext>
            </a:extLst>
          </p:cNvPr>
          <p:cNvSpPr>
            <a:spLocks noGrp="1"/>
          </p:cNvSpPr>
          <p:nvPr/>
        </p:nvSpPr>
        <p:spPr>
          <a:xfrm>
            <a:off x="9334500" y="3714750"/>
            <a:ext cx="2038350" cy="3429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200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00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启停、监测、展示与运行分析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8A52748-18B3-4D42-BC16-43D924DE1F3F}"/>
              </a:ext>
            </a:extLst>
          </p:cNvPr>
          <p:cNvSpPr>
            <a:spLocks noGrp="1"/>
          </p:cNvSpPr>
          <p:nvPr/>
        </p:nvSpPr>
        <p:spPr>
          <a:xfrm>
            <a:off x="6762750" y="4095750"/>
            <a:ext cx="447675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975" b="0">
                <a:solidFill>
                  <a:srgbClr val="94A3B8"/>
                </a:solidFill>
                <a:latin typeface="DengXian"/>
                <a:ea typeface="DengXian"/>
                <a:cs typeface="DengXian"/>
              </a:defRPr>
            </a:pPr>
            <a:r>
              <a:rPr sz="975" b="0">
                <a:solidFill>
                  <a:srgbClr val="94A3B8"/>
                </a:solidFill>
                <a:latin typeface="DengXian"/>
                <a:ea typeface="DengXian"/>
                <a:cs typeface="DengXian"/>
              </a:rPr>
              <a:t>预留数据接口，可拓展边缘分析、趋势判断和运行建议。</a:t>
            </a:r>
          </a:p>
        </p:txBody>
      </p:sp>
      <p:sp>
        <p:nvSpPr>
          <p:cNvPr id="18" name="直接连接符 17">
            <a:extLst>
              <a:ext uri="{FF2B5EF4-FFF2-40B4-BE49-F238E27FC236}">
                <a16:creationId xmlns:a16="http://schemas.microsoft.com/office/drawing/2014/main" id="{CBE24450-0FEB-4096-8D02-FFA86253DC68}"/>
              </a:ext>
            </a:extLst>
          </p:cNvPr>
          <p:cNvSpPr>
            <a:spLocks noGrp="1"/>
          </p:cNvSpPr>
          <p:nvPr/>
        </p:nvSpPr>
        <p:spPr>
          <a:xfrm>
            <a:off x="6115050" y="4438650"/>
            <a:ext cx="51435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7BB6523-D729-44C8-A8CF-7327068205F5}"/>
              </a:ext>
            </a:extLst>
          </p:cNvPr>
          <p:cNvSpPr>
            <a:spLocks noGrp="1"/>
          </p:cNvSpPr>
          <p:nvPr/>
        </p:nvSpPr>
        <p:spPr>
          <a:xfrm>
            <a:off x="6115050" y="4705350"/>
            <a:ext cx="514350" cy="323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650" b="1">
                <a:solidFill>
                  <a:srgbClr val="63A6FF"/>
                </a:solidFill>
                <a:latin typeface="DengXian"/>
                <a:ea typeface="DengXian"/>
                <a:cs typeface="DengXian"/>
              </a:defRPr>
            </a:pPr>
            <a:r>
              <a:rPr sz="1650" b="1">
                <a:solidFill>
                  <a:srgbClr val="63A6FF"/>
                </a:solidFill>
                <a:latin typeface="DengXian"/>
                <a:ea typeface="DengXian"/>
                <a:cs typeface="DengXian"/>
              </a:rPr>
              <a:t>04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8A3083C-4296-4089-A488-0BE6B3E3E2C7}"/>
              </a:ext>
            </a:extLst>
          </p:cNvPr>
          <p:cNvSpPr>
            <a:spLocks noGrp="1"/>
          </p:cNvSpPr>
          <p:nvPr/>
        </p:nvSpPr>
        <p:spPr>
          <a:xfrm>
            <a:off x="6762750" y="4705350"/>
            <a:ext cx="2533650" cy="323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8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8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安装支撑系统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0BA13E2-DEAF-472C-BF53-915B149E9D0A}"/>
              </a:ext>
            </a:extLst>
          </p:cNvPr>
          <p:cNvSpPr>
            <a:spLocks noGrp="1"/>
          </p:cNvSpPr>
          <p:nvPr/>
        </p:nvSpPr>
        <p:spPr>
          <a:xfrm>
            <a:off x="9334500" y="4724400"/>
            <a:ext cx="2038350" cy="3429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200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00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匹配塔型与检修条件</a:t>
            </a:r>
          </a:p>
        </p:txBody>
      </p:sp>
      <p:sp>
        <p:nvSpPr>
          <p:cNvPr id="22" name="直接连接符 21">
            <a:extLst>
              <a:ext uri="{FF2B5EF4-FFF2-40B4-BE49-F238E27FC236}">
                <a16:creationId xmlns:a16="http://schemas.microsoft.com/office/drawing/2014/main" id="{36E841F8-3388-45E6-A190-B474D127F11C}"/>
              </a:ext>
            </a:extLst>
          </p:cNvPr>
          <p:cNvSpPr>
            <a:spLocks noGrp="1"/>
          </p:cNvSpPr>
          <p:nvPr/>
        </p:nvSpPr>
        <p:spPr>
          <a:xfrm>
            <a:off x="6115050" y="5257800"/>
            <a:ext cx="51435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9B0F2F8-A226-4DCD-B5AE-BE9CB5106F7A}"/>
              </a:ext>
            </a:extLst>
          </p:cNvPr>
          <p:cNvSpPr>
            <a:spLocks noGrp="1"/>
          </p:cNvSpPr>
          <p:nvPr/>
        </p:nvSpPr>
        <p:spPr>
          <a:xfrm>
            <a:off x="6115050" y="5753100"/>
            <a:ext cx="5143500" cy="3619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00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频率、声压、供气压力及数量根据适用型号、塔型和现场调试确定。</a:t>
            </a:r>
          </a:p>
        </p:txBody>
      </p:sp>
      <p:pic>
        <p:nvPicPr>
          <p:cNvPr id="29" name="P08 Narration V2 Brigh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4400" y="-914400"/>
            <a:ext cx="1" cy="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142047"/>
      </p:ext>
    </p:extLst>
  </p:cSld>
  <p:clrMapOvr>
    <a:masterClrMapping/>
  </p:clrMapOvr>
  <p:transition spd="med" advClick="1" advTm="171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直接连接符 27">
            <a:extLst>
              <a:ext uri="{FF2B5EF4-FFF2-40B4-BE49-F238E27FC236}">
                <a16:creationId xmlns:a16="http://schemas.microsoft.com/office/drawing/2014/main" id="{B4279761-AC6A-481F-A99B-C7209E5207EB}"/>
              </a:ext>
            </a:extLst>
          </p:cNvPr>
          <p:cNvSpPr>
            <a:spLocks noGrp="1"/>
          </p:cNvSpPr>
          <p:nvPr/>
        </p:nvSpPr>
        <p:spPr>
          <a:xfrm>
            <a:off x="495300" y="685800"/>
            <a:ext cx="11201400" cy="0"/>
          </a:xfrm>
          <a:prstGeom prst="line">
            <a:avLst/>
          </a:prstGeom>
          <a:noFill/>
          <a:ln w="9525">
            <a:solidFill>
              <a:srgbClr val="C7D2DE"/>
            </a:solidFill>
            <a:prstDash val="solid"/>
          </a:ln>
        </p:spPr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2169BC4-5F0E-40B1-8187-876C0DEA7AFE}"/>
              </a:ext>
            </a:extLst>
          </p:cNvPr>
          <p:cNvSpPr>
            <a:spLocks noGrp="1"/>
          </p:cNvSpPr>
          <p:nvPr/>
        </p:nvSpPr>
        <p:spPr>
          <a:xfrm>
            <a:off x="495300" y="819150"/>
            <a:ext cx="11201400" cy="66675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</a:ln>
        </p:spPr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D9EF132-6E70-4E7F-B2BB-4D581E40F45C}"/>
              </a:ext>
            </a:extLst>
          </p:cNvPr>
          <p:cNvSpPr>
            <a:spLocks noGrp="1"/>
          </p:cNvSpPr>
          <p:nvPr/>
        </p:nvSpPr>
        <p:spPr>
          <a:xfrm>
            <a:off x="495300" y="876300"/>
            <a:ext cx="10668000" cy="4572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 fontScale="83333"/>
          </a:bodyPr>
          <a:lstStyle/>
          <a:p>
            <a:pPr algn="l">
              <a:defRPr sz="36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36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塔内布置方式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6854B1E-15A3-4DB1-896D-A2E966F418B0}"/>
              </a:ext>
            </a:extLst>
          </p:cNvPr>
          <p:cNvSpPr>
            <a:spLocks noGrp="1"/>
          </p:cNvSpPr>
          <p:nvPr/>
        </p:nvSpPr>
        <p:spPr>
          <a:xfrm>
            <a:off x="11258550" y="6438900"/>
            <a:ext cx="438150" cy="190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r">
              <a:defRPr sz="975" b="0">
                <a:solidFill>
                  <a:srgbClr val="94A3B8"/>
                </a:solidFill>
                <a:latin typeface="DengXian"/>
                <a:ea typeface="DengXian"/>
                <a:cs typeface="DengXian"/>
              </a:defRPr>
            </a:pPr>
            <a:r>
              <a:rPr sz="975" b="0">
                <a:solidFill>
                  <a:srgbClr val="94A3B8"/>
                </a:solidFill>
                <a:latin typeface="DengXian"/>
                <a:ea typeface="DengXian"/>
                <a:cs typeface="DengXian"/>
              </a:rPr>
              <a:t>09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123849A-E692-48A9-B9B6-06C68010B763}"/>
              </a:ext>
            </a:extLst>
          </p:cNvPr>
          <p:cNvSpPr>
            <a:spLocks noGrp="1"/>
          </p:cNvSpPr>
          <p:nvPr/>
        </p:nvSpPr>
        <p:spPr>
          <a:xfrm>
            <a:off x="685800" y="1600200"/>
            <a:ext cx="7429500" cy="4095750"/>
          </a:xfrm>
          <a:prstGeom prst="roundRect">
            <a:avLst>
              <a:gd name="adj" fmla="val 1860"/>
            </a:avLst>
          </a:prstGeom>
          <a:solidFill>
            <a:srgbClr val="FBFCFE"/>
          </a:solidFill>
          <a:ln w="9525">
            <a:solidFill>
              <a:srgbClr val="C7D2DE"/>
            </a:solidFill>
            <a:prstDash val="solid"/>
          </a:ln>
        </p:spPr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8DA7FA8-69FB-47B0-B71E-7ED897A11015}"/>
              </a:ext>
            </a:extLst>
          </p:cNvPr>
          <p:cNvSpPr>
            <a:spLocks noGrp="1"/>
          </p:cNvSpPr>
          <p:nvPr/>
        </p:nvSpPr>
        <p:spPr>
          <a:xfrm>
            <a:off x="895350" y="1771650"/>
            <a:ext cx="2857500" cy="2476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200" b="1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00" b="1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圆形塔体（俯视）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95E8CC4-729D-4043-BBE1-B008E7E6EC2C}"/>
              </a:ext>
            </a:extLst>
          </p:cNvPr>
          <p:cNvSpPr>
            <a:spLocks noGrp="1"/>
          </p:cNvSpPr>
          <p:nvPr/>
        </p:nvSpPr>
        <p:spPr>
          <a:xfrm>
            <a:off x="1047750" y="2190750"/>
            <a:ext cx="2724150" cy="272415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4748B"/>
            </a:solidFill>
            <a:prstDash val="solid"/>
          </a:ln>
        </p:spPr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553A9940-5C36-4AF6-A240-1A89EA6814D0}"/>
              </a:ext>
            </a:extLst>
          </p:cNvPr>
          <p:cNvSpPr>
            <a:spLocks noGrp="1"/>
          </p:cNvSpPr>
          <p:nvPr/>
        </p:nvSpPr>
        <p:spPr>
          <a:xfrm>
            <a:off x="1428750" y="2571750"/>
            <a:ext cx="1962150" cy="1962150"/>
          </a:xfrm>
          <a:prstGeom prst="ellipse">
            <a:avLst/>
          </a:prstGeom>
          <a:solidFill>
            <a:srgbClr val="EEF6FF"/>
          </a:solidFill>
          <a:ln w="19050">
            <a:solidFill>
              <a:srgbClr val="8EC5FF"/>
            </a:solidFill>
            <a:prstDash val="solid"/>
          </a:ln>
        </p:spPr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DDDC152-95C9-4BCD-8B8E-971C96652C90}"/>
              </a:ext>
            </a:extLst>
          </p:cNvPr>
          <p:cNvSpPr>
            <a:spLocks noGrp="1"/>
          </p:cNvSpPr>
          <p:nvPr/>
        </p:nvSpPr>
        <p:spPr>
          <a:xfrm>
            <a:off x="1714500" y="3371850"/>
            <a:ext cx="1390650" cy="4191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ctr">
            <a:normAutofit/>
          </a:bodyPr>
          <a:lstStyle/>
          <a:p>
            <a:pPr algn="ctr">
              <a:defRPr sz="1500" b="1">
                <a:solidFill>
                  <a:srgbClr val="397ECC"/>
                </a:solidFill>
                <a:latin typeface="DengXian"/>
                <a:ea typeface="DengXian"/>
                <a:cs typeface="DengXian"/>
              </a:defRPr>
            </a:pPr>
            <a:r>
              <a:rPr sz="1500" b="1">
                <a:solidFill>
                  <a:srgbClr val="397ECC"/>
                </a:solidFill>
                <a:latin typeface="DengXian"/>
                <a:ea typeface="DengXian"/>
                <a:cs typeface="DengXian"/>
              </a:rPr>
              <a:t>声场覆盖区域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DD98BA04-0D59-4A8D-B0DD-36ABC672386F}"/>
              </a:ext>
            </a:extLst>
          </p:cNvPr>
          <p:cNvSpPr>
            <a:spLocks noGrp="1"/>
          </p:cNvSpPr>
          <p:nvPr/>
        </p:nvSpPr>
        <p:spPr>
          <a:xfrm>
            <a:off x="2276475" y="2209800"/>
            <a:ext cx="266700" cy="2667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F6ECAD2-3601-48F2-9D47-99CEDEFA2D09}"/>
              </a:ext>
            </a:extLst>
          </p:cNvPr>
          <p:cNvSpPr>
            <a:spLocks noGrp="1"/>
          </p:cNvSpPr>
          <p:nvPr/>
        </p:nvSpPr>
        <p:spPr>
          <a:xfrm>
            <a:off x="2190750" y="2276475"/>
            <a:ext cx="438150" cy="1333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750" b="1">
                <a:solidFill>
                  <a:srgbClr val="FFFFFF"/>
                </a:solidFill>
                <a:latin typeface="DengXian"/>
                <a:ea typeface="DengXian"/>
                <a:cs typeface="DengXian"/>
              </a:defRPr>
            </a:pPr>
            <a:r>
              <a:rPr sz="750" b="1">
                <a:solidFill>
                  <a:srgbClr val="FFFFFF"/>
                </a:solidFill>
                <a:latin typeface="DengXian"/>
                <a:ea typeface="DengXian"/>
                <a:cs typeface="DengXian"/>
              </a:rPr>
              <a:t>声源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4C84627C-9AC7-49A6-9325-20F6CC60FCA8}"/>
              </a:ext>
            </a:extLst>
          </p:cNvPr>
          <p:cNvSpPr>
            <a:spLocks noGrp="1"/>
          </p:cNvSpPr>
          <p:nvPr/>
        </p:nvSpPr>
        <p:spPr>
          <a:xfrm>
            <a:off x="3076575" y="2543175"/>
            <a:ext cx="266700" cy="2667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F9ECFA3-888D-4F05-A006-A5EE0379CC03}"/>
              </a:ext>
            </a:extLst>
          </p:cNvPr>
          <p:cNvSpPr>
            <a:spLocks noGrp="1"/>
          </p:cNvSpPr>
          <p:nvPr/>
        </p:nvSpPr>
        <p:spPr>
          <a:xfrm>
            <a:off x="2990850" y="2609850"/>
            <a:ext cx="438150" cy="1333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750" b="1">
                <a:solidFill>
                  <a:srgbClr val="FFFFFF"/>
                </a:solidFill>
                <a:latin typeface="DengXian"/>
                <a:ea typeface="DengXian"/>
                <a:cs typeface="DengXian"/>
              </a:defRPr>
            </a:pPr>
            <a:r>
              <a:rPr sz="750" b="1">
                <a:solidFill>
                  <a:srgbClr val="FFFFFF"/>
                </a:solidFill>
                <a:latin typeface="DengXian"/>
                <a:ea typeface="DengXian"/>
                <a:cs typeface="DengXian"/>
              </a:rPr>
              <a:t>声源</a:t>
            </a: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66F0483-F83C-4918-8005-D8D6BB2EADE4}"/>
              </a:ext>
            </a:extLst>
          </p:cNvPr>
          <p:cNvSpPr>
            <a:spLocks noGrp="1"/>
          </p:cNvSpPr>
          <p:nvPr/>
        </p:nvSpPr>
        <p:spPr>
          <a:xfrm>
            <a:off x="3467100" y="3419475"/>
            <a:ext cx="266700" cy="2667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EC705D9-9E4D-4119-92A4-7D817A55D975}"/>
              </a:ext>
            </a:extLst>
          </p:cNvPr>
          <p:cNvSpPr>
            <a:spLocks noGrp="1"/>
          </p:cNvSpPr>
          <p:nvPr/>
        </p:nvSpPr>
        <p:spPr>
          <a:xfrm>
            <a:off x="3381375" y="3486150"/>
            <a:ext cx="438150" cy="1333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750" b="1">
                <a:solidFill>
                  <a:srgbClr val="FFFFFF"/>
                </a:solidFill>
                <a:latin typeface="DengXian"/>
                <a:ea typeface="DengXian"/>
                <a:cs typeface="DengXian"/>
              </a:defRPr>
            </a:pPr>
            <a:r>
              <a:rPr sz="750" b="1">
                <a:solidFill>
                  <a:srgbClr val="FFFFFF"/>
                </a:solidFill>
                <a:latin typeface="DengXian"/>
                <a:ea typeface="DengXian"/>
                <a:cs typeface="DengXian"/>
              </a:rPr>
              <a:t>声源</a:t>
            </a: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E077E882-EACC-4410-AD1F-9CA1DFF89A7F}"/>
              </a:ext>
            </a:extLst>
          </p:cNvPr>
          <p:cNvSpPr>
            <a:spLocks noGrp="1"/>
          </p:cNvSpPr>
          <p:nvPr/>
        </p:nvSpPr>
        <p:spPr>
          <a:xfrm>
            <a:off x="3076575" y="4295775"/>
            <a:ext cx="266700" cy="2667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81B737E-3755-4A39-BE35-23DDBE34C6B5}"/>
              </a:ext>
            </a:extLst>
          </p:cNvPr>
          <p:cNvSpPr>
            <a:spLocks noGrp="1"/>
          </p:cNvSpPr>
          <p:nvPr/>
        </p:nvSpPr>
        <p:spPr>
          <a:xfrm>
            <a:off x="2990850" y="4362450"/>
            <a:ext cx="438150" cy="1333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750" b="1">
                <a:solidFill>
                  <a:srgbClr val="FFFFFF"/>
                </a:solidFill>
                <a:latin typeface="DengXian"/>
                <a:ea typeface="DengXian"/>
                <a:cs typeface="DengXian"/>
              </a:defRPr>
            </a:pPr>
            <a:r>
              <a:rPr sz="750" b="1">
                <a:solidFill>
                  <a:srgbClr val="FFFFFF"/>
                </a:solidFill>
                <a:latin typeface="DengXian"/>
                <a:ea typeface="DengXian"/>
                <a:cs typeface="DengXian"/>
              </a:rPr>
              <a:t>声源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438760E4-8F94-451F-821A-1C81311D7DCE}"/>
              </a:ext>
            </a:extLst>
          </p:cNvPr>
          <p:cNvSpPr>
            <a:spLocks noGrp="1"/>
          </p:cNvSpPr>
          <p:nvPr/>
        </p:nvSpPr>
        <p:spPr>
          <a:xfrm>
            <a:off x="2276475" y="4629150"/>
            <a:ext cx="266700" cy="2667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92D1D2E-F59C-4306-B011-98F6C454831B}"/>
              </a:ext>
            </a:extLst>
          </p:cNvPr>
          <p:cNvSpPr>
            <a:spLocks noGrp="1"/>
          </p:cNvSpPr>
          <p:nvPr/>
        </p:nvSpPr>
        <p:spPr>
          <a:xfrm>
            <a:off x="2190750" y="4695825"/>
            <a:ext cx="438150" cy="1333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750" b="1">
                <a:solidFill>
                  <a:srgbClr val="FFFFFF"/>
                </a:solidFill>
                <a:latin typeface="DengXian"/>
                <a:ea typeface="DengXian"/>
                <a:cs typeface="DengXian"/>
              </a:defRPr>
            </a:pPr>
            <a:r>
              <a:rPr sz="750" b="1">
                <a:solidFill>
                  <a:srgbClr val="FFFFFF"/>
                </a:solidFill>
                <a:latin typeface="DengXian"/>
                <a:ea typeface="DengXian"/>
                <a:cs typeface="DengXian"/>
              </a:rPr>
              <a:t>声源</a:t>
            </a: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4CE3736C-4A46-4ADD-BF34-EE3B6843C07A}"/>
              </a:ext>
            </a:extLst>
          </p:cNvPr>
          <p:cNvSpPr>
            <a:spLocks noGrp="1"/>
          </p:cNvSpPr>
          <p:nvPr/>
        </p:nvSpPr>
        <p:spPr>
          <a:xfrm>
            <a:off x="1476375" y="4295775"/>
            <a:ext cx="266700" cy="2667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5DD3D09-AE6D-4518-BDE3-C541166B1477}"/>
              </a:ext>
            </a:extLst>
          </p:cNvPr>
          <p:cNvSpPr>
            <a:spLocks noGrp="1"/>
          </p:cNvSpPr>
          <p:nvPr/>
        </p:nvSpPr>
        <p:spPr>
          <a:xfrm>
            <a:off x="1390650" y="4362450"/>
            <a:ext cx="438150" cy="1333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750" b="1">
                <a:solidFill>
                  <a:srgbClr val="FFFFFF"/>
                </a:solidFill>
                <a:latin typeface="DengXian"/>
                <a:ea typeface="DengXian"/>
                <a:cs typeface="DengXian"/>
              </a:defRPr>
            </a:pPr>
            <a:r>
              <a:rPr sz="750" b="1">
                <a:solidFill>
                  <a:srgbClr val="FFFFFF"/>
                </a:solidFill>
                <a:latin typeface="DengXian"/>
                <a:ea typeface="DengXian"/>
                <a:cs typeface="DengXian"/>
              </a:rPr>
              <a:t>声源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8A2DB88F-F8C5-4D9B-B3AE-7269F65C5E54}"/>
              </a:ext>
            </a:extLst>
          </p:cNvPr>
          <p:cNvSpPr>
            <a:spLocks noGrp="1"/>
          </p:cNvSpPr>
          <p:nvPr/>
        </p:nvSpPr>
        <p:spPr>
          <a:xfrm>
            <a:off x="1085850" y="3419475"/>
            <a:ext cx="266700" cy="2667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CF226CC3-E138-47A2-97BF-2CB091AFFA6F}"/>
              </a:ext>
            </a:extLst>
          </p:cNvPr>
          <p:cNvSpPr>
            <a:spLocks noGrp="1"/>
          </p:cNvSpPr>
          <p:nvPr/>
        </p:nvSpPr>
        <p:spPr>
          <a:xfrm>
            <a:off x="1000125" y="3486150"/>
            <a:ext cx="438150" cy="1333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750" b="1">
                <a:solidFill>
                  <a:srgbClr val="FFFFFF"/>
                </a:solidFill>
                <a:latin typeface="DengXian"/>
                <a:ea typeface="DengXian"/>
                <a:cs typeface="DengXian"/>
              </a:defRPr>
            </a:pPr>
            <a:r>
              <a:rPr sz="750" b="1">
                <a:solidFill>
                  <a:srgbClr val="FFFFFF"/>
                </a:solidFill>
                <a:latin typeface="DengXian"/>
                <a:ea typeface="DengXian"/>
                <a:cs typeface="DengXian"/>
              </a:rPr>
              <a:t>声源</a:t>
            </a: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E5431D71-FD06-4E61-81ED-31256EAFD9DC}"/>
              </a:ext>
            </a:extLst>
          </p:cNvPr>
          <p:cNvSpPr>
            <a:spLocks noGrp="1"/>
          </p:cNvSpPr>
          <p:nvPr/>
        </p:nvSpPr>
        <p:spPr>
          <a:xfrm>
            <a:off x="1476375" y="2543175"/>
            <a:ext cx="266700" cy="2667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49A1BAD-55B0-4158-848A-E2B0C89751C3}"/>
              </a:ext>
            </a:extLst>
          </p:cNvPr>
          <p:cNvSpPr>
            <a:spLocks noGrp="1"/>
          </p:cNvSpPr>
          <p:nvPr/>
        </p:nvSpPr>
        <p:spPr>
          <a:xfrm>
            <a:off x="1390650" y="2609850"/>
            <a:ext cx="438150" cy="1333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750" b="1">
                <a:solidFill>
                  <a:srgbClr val="FFFFFF"/>
                </a:solidFill>
                <a:latin typeface="DengXian"/>
                <a:ea typeface="DengXian"/>
                <a:cs typeface="DengXian"/>
              </a:defRPr>
            </a:pPr>
            <a:r>
              <a:rPr sz="750" b="1">
                <a:solidFill>
                  <a:srgbClr val="FFFFFF"/>
                </a:solidFill>
                <a:latin typeface="DengXian"/>
                <a:ea typeface="DengXian"/>
                <a:cs typeface="DengXian"/>
              </a:rPr>
              <a:t>声源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B4FDD40-1EF7-486C-99F2-B92A8179215D}"/>
              </a:ext>
            </a:extLst>
          </p:cNvPr>
          <p:cNvSpPr>
            <a:spLocks noGrp="1"/>
          </p:cNvSpPr>
          <p:nvPr/>
        </p:nvSpPr>
        <p:spPr>
          <a:xfrm>
            <a:off x="1104900" y="5086350"/>
            <a:ext cx="2590800" cy="2476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125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125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声源沿塔内区域布置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9BAB14B-E1A2-4A6B-9627-02E3A244196C}"/>
              </a:ext>
            </a:extLst>
          </p:cNvPr>
          <p:cNvSpPr>
            <a:spLocks noGrp="1"/>
          </p:cNvSpPr>
          <p:nvPr/>
        </p:nvSpPr>
        <p:spPr>
          <a:xfrm>
            <a:off x="4171950" y="1771650"/>
            <a:ext cx="3619500" cy="2476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200" b="1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00" b="1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自然通风双曲线冷却塔（剖面）</a:t>
            </a:r>
          </a:p>
        </p:txBody>
      </p:sp>
      <p:pic>
        <p:nvPicPr>
          <p:cNvPr id="66" name="图片 6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457700" y="2386013"/>
            <a:ext cx="3257550" cy="2352675"/>
          </a:xfrm>
          <a:prstGeom prst="roundRect">
            <a:avLst>
              <a:gd name="adj" fmla="val 2740"/>
            </a:avLst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13EE5028-005A-41DA-AB85-0CED1DF6F6CD}"/>
              </a:ext>
            </a:extLst>
          </p:cNvPr>
          <p:cNvSpPr>
            <a:spLocks noGrp="1"/>
          </p:cNvSpPr>
          <p:nvPr/>
        </p:nvSpPr>
        <p:spPr>
          <a:xfrm>
            <a:off x="5410200" y="2324100"/>
            <a:ext cx="9906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125" b="1">
                <a:solidFill>
                  <a:srgbClr val="397ECC"/>
                </a:solidFill>
                <a:latin typeface="DengXian"/>
                <a:ea typeface="DengXian"/>
                <a:cs typeface="DengXian"/>
              </a:defRPr>
            </a:pPr>
            <a:r>
              <a:rPr sz="1125" b="1">
                <a:solidFill>
                  <a:srgbClr val="397ECC"/>
                </a:solidFill>
                <a:latin typeface="DengXian"/>
                <a:ea typeface="DengXian"/>
                <a:cs typeface="DengXian"/>
              </a:rPr>
              <a:t>湿热气流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2226E94-E5D1-4A9B-A53E-969F0F16F571}"/>
              </a:ext>
            </a:extLst>
          </p:cNvPr>
          <p:cNvSpPr>
            <a:spLocks noGrp="1"/>
          </p:cNvSpPr>
          <p:nvPr/>
        </p:nvSpPr>
        <p:spPr>
          <a:xfrm>
            <a:off x="5048250" y="5010150"/>
            <a:ext cx="180975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125" b="1">
                <a:solidFill>
                  <a:srgbClr val="3FA67A"/>
                </a:solidFill>
                <a:latin typeface="DengXian"/>
                <a:ea typeface="DengXian"/>
                <a:cs typeface="DengXian"/>
              </a:defRPr>
            </a:pPr>
            <a:r>
              <a:rPr sz="1125" b="1">
                <a:solidFill>
                  <a:srgbClr val="3FA67A"/>
                </a:solidFill>
                <a:latin typeface="DengXian"/>
                <a:ea typeface="DengXian"/>
                <a:cs typeface="DengXian"/>
              </a:rPr>
              <a:t>液滴凝并回落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531D767-A4E4-4056-BA09-3CA25D07D18F}"/>
              </a:ext>
            </a:extLst>
          </p:cNvPr>
          <p:cNvSpPr>
            <a:spLocks noGrp="1"/>
          </p:cNvSpPr>
          <p:nvPr/>
        </p:nvSpPr>
        <p:spPr>
          <a:xfrm>
            <a:off x="8439150" y="1752600"/>
            <a:ext cx="2476500" cy="3429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2100" b="1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2100" b="1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布置目标</a:t>
            </a: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5438C48A-0B64-4C0B-8D7B-BBC861D85E9A}"/>
              </a:ext>
            </a:extLst>
          </p:cNvPr>
          <p:cNvSpPr>
            <a:spLocks noGrp="1"/>
          </p:cNvSpPr>
          <p:nvPr/>
        </p:nvSpPr>
        <p:spPr>
          <a:xfrm>
            <a:off x="8458200" y="2400300"/>
            <a:ext cx="76200" cy="762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F83863F-B5B4-4277-9272-31F103A5AD52}"/>
              </a:ext>
            </a:extLst>
          </p:cNvPr>
          <p:cNvSpPr>
            <a:spLocks noGrp="1"/>
          </p:cNvSpPr>
          <p:nvPr/>
        </p:nvSpPr>
        <p:spPr>
          <a:xfrm>
            <a:off x="8629650" y="2324100"/>
            <a:ext cx="2533650" cy="4000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500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500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声场覆盖湿热气流区域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7E4054A0-FB50-4D4A-999E-F0FCCE005A56}"/>
              </a:ext>
            </a:extLst>
          </p:cNvPr>
          <p:cNvSpPr>
            <a:spLocks noGrp="1"/>
          </p:cNvSpPr>
          <p:nvPr/>
        </p:nvSpPr>
        <p:spPr>
          <a:xfrm>
            <a:off x="8458200" y="3238500"/>
            <a:ext cx="76200" cy="762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5708618-B39E-4E37-B6B0-1242E1C897C6}"/>
              </a:ext>
            </a:extLst>
          </p:cNvPr>
          <p:cNvSpPr>
            <a:spLocks noGrp="1"/>
          </p:cNvSpPr>
          <p:nvPr/>
        </p:nvSpPr>
        <p:spPr>
          <a:xfrm>
            <a:off x="8629650" y="3162300"/>
            <a:ext cx="2533650" cy="4000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500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500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声源与圆形塔体结构匹配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AE639451-3462-4168-9183-DEC94ED45428}"/>
              </a:ext>
            </a:extLst>
          </p:cNvPr>
          <p:cNvSpPr>
            <a:spLocks noGrp="1"/>
          </p:cNvSpPr>
          <p:nvPr/>
        </p:nvSpPr>
        <p:spPr>
          <a:xfrm>
            <a:off x="8458200" y="4076700"/>
            <a:ext cx="76200" cy="76200"/>
          </a:xfrm>
          <a:prstGeom prst="ellipse">
            <a:avLst/>
          </a:prstGeom>
          <a:solidFill>
            <a:srgbClr val="63A6FF"/>
          </a:solidFill>
          <a:ln w="0">
            <a:solidFill>
              <a:srgbClr val="63A6FF"/>
            </a:solidFill>
            <a:prstDash val="solid"/>
          </a:ln>
        </p:spPr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C99F4772-754B-4F6C-BBAA-30D312F2E3B1}"/>
              </a:ext>
            </a:extLst>
          </p:cNvPr>
          <p:cNvSpPr>
            <a:spLocks noGrp="1"/>
          </p:cNvSpPr>
          <p:nvPr/>
        </p:nvSpPr>
        <p:spPr>
          <a:xfrm>
            <a:off x="8629650" y="4000500"/>
            <a:ext cx="2533650" cy="4000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l">
              <a:defRPr sz="1500" b="0">
                <a:solidFill>
                  <a:srgbClr val="1F2933"/>
                </a:solidFill>
                <a:latin typeface="DengXian"/>
                <a:ea typeface="DengXian"/>
                <a:cs typeface="DengXian"/>
              </a:defRPr>
            </a:pPr>
            <a:r>
              <a:rPr sz="1500" b="0">
                <a:solidFill>
                  <a:srgbClr val="1F2933"/>
                </a:solidFill>
                <a:latin typeface="DengXian"/>
                <a:ea typeface="DengXian"/>
                <a:cs typeface="DengXian"/>
              </a:rPr>
              <a:t>兼顾检修、结构与施工条件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15E65862-69FE-474A-87C3-B215EE1C3D1E}"/>
              </a:ext>
            </a:extLst>
          </p:cNvPr>
          <p:cNvSpPr>
            <a:spLocks noGrp="1"/>
          </p:cNvSpPr>
          <p:nvPr/>
        </p:nvSpPr>
        <p:spPr>
          <a:xfrm>
            <a:off x="8248650" y="5219700"/>
            <a:ext cx="3048000" cy="5334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lIns="0" tIns="0" rIns="0" bIns="0" anchor="t">
            <a:normAutofit/>
          </a:bodyPr>
          <a:lstStyle/>
          <a:p>
            <a:pPr algn="ctr">
              <a:defRPr sz="1200" b="0">
                <a:solidFill>
                  <a:srgbClr val="64748B"/>
                </a:solidFill>
                <a:latin typeface="DengXian"/>
                <a:ea typeface="DengXian"/>
                <a:cs typeface="DengXian"/>
              </a:defRPr>
            </a:pPr>
            <a:r>
              <a:rPr sz="1200" b="0">
                <a:solidFill>
                  <a:srgbClr val="64748B"/>
                </a:solidFill>
                <a:latin typeface="DengXian"/>
                <a:ea typeface="DengXian"/>
                <a:cs typeface="DengXian"/>
              </a:rPr>
              <a:t>具体数量、位置和朝向根据塔型、运行工况和现场调试确定。</a:t>
            </a:r>
          </a:p>
        </p:txBody>
      </p:sp>
      <p:pic>
        <p:nvPicPr>
          <p:cNvPr id="67" name="P09 Narration V2 Brigh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4400" y="-914400"/>
            <a:ext cx="1" cy="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1440757"/>
      </p:ext>
    </p:extLst>
  </p:cSld>
  <p:clrMapOvr>
    <a:masterClrMapping/>
  </p:clrMapOvr>
  <p:transition spd="med" advClick="1" advTm="16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2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id="7" fill="hold" display="0">
                  <p:stCondLst>
                    <p:cond delay="indefinite"/>
                  </p:st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主题5">
  <a:themeElements>
    <a:clrScheme name="自定义 26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698FCE"/>
      </a:accent1>
      <a:accent2>
        <a:srgbClr val="969EC2"/>
      </a:accent2>
      <a:accent3>
        <a:srgbClr val="85C2BC"/>
      </a:accent3>
      <a:accent4>
        <a:srgbClr val="FAD25F"/>
      </a:accent4>
      <a:accent5>
        <a:srgbClr val="99CAE6"/>
      </a:accent5>
      <a:accent6>
        <a:srgbClr val="8491CB"/>
      </a:accent6>
      <a:hlink>
        <a:srgbClr val="7DC8EB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自定义 26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635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主题5">
  <a:themeElements>
    <a:clrScheme name="自定义 26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698FCE"/>
      </a:accent1>
      <a:accent2>
        <a:srgbClr val="969EC2"/>
      </a:accent2>
      <a:accent3>
        <a:srgbClr val="85C2BC"/>
      </a:accent3>
      <a:accent4>
        <a:srgbClr val="FAD25F"/>
      </a:accent4>
      <a:accent5>
        <a:srgbClr val="99CAE6"/>
      </a:accent5>
      <a:accent6>
        <a:srgbClr val="8491CB"/>
      </a:accent6>
      <a:hlink>
        <a:srgbClr val="7DC8EB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自定义 26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635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609</Words>
  <Application>Microsoft Office PowerPoint</Application>
  <DocSecurity>0</DocSecurity>
  <PresentationFormat>宽屏</PresentationFormat>
  <Paragraphs>285</Paragraphs>
  <Slides>21</Slides>
  <Notes>20</Notes>
  <HiddenSlides>0</HiddenSlides>
  <MMClips>21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4" baseType="lpstr">
      <vt:lpstr>DengXian</vt:lpstr>
      <vt:lpstr>Arial</vt:lpstr>
      <vt:lpstr>主题5</vt:lpstr>
      <vt:lpstr>开场视频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Walnut Exporter</dc:creator>
  <cp:lastModifiedBy>cong xiao</cp:lastModifiedBy>
  <cp:revision>1</cp:revision>
  <dcterms:created xsi:type="dcterms:W3CDTF">2026-07-16T05:09:19Z</dcterms:created>
  <dcterms:modified xsi:type="dcterms:W3CDTF">2026-07-16T05:32:58Z</dcterms:modified>
</cp:coreProperties>
</file>